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0"/>
  </p:notesMasterIdLst>
  <p:sldIdLst>
    <p:sldId id="426" r:id="rId2"/>
    <p:sldId id="479" r:id="rId3"/>
    <p:sldId id="472" r:id="rId4"/>
    <p:sldId id="473" r:id="rId5"/>
    <p:sldId id="475" r:id="rId6"/>
    <p:sldId id="476" r:id="rId7"/>
    <p:sldId id="477" r:id="rId8"/>
    <p:sldId id="478" r:id="rId9"/>
    <p:sldId id="481" r:id="rId10"/>
    <p:sldId id="480" r:id="rId11"/>
    <p:sldId id="425" r:id="rId12"/>
    <p:sldId id="410" r:id="rId13"/>
    <p:sldId id="439" r:id="rId14"/>
    <p:sldId id="435" r:id="rId15"/>
    <p:sldId id="449" r:id="rId16"/>
    <p:sldId id="445" r:id="rId17"/>
    <p:sldId id="440" r:id="rId18"/>
    <p:sldId id="441" r:id="rId19"/>
    <p:sldId id="442" r:id="rId20"/>
    <p:sldId id="443" r:id="rId21"/>
    <p:sldId id="446" r:id="rId22"/>
    <p:sldId id="438" r:id="rId23"/>
    <p:sldId id="436" r:id="rId24"/>
    <p:sldId id="437" r:id="rId25"/>
    <p:sldId id="428" r:id="rId26"/>
    <p:sldId id="444" r:id="rId27"/>
    <p:sldId id="447" r:id="rId28"/>
    <p:sldId id="448" r:id="rId29"/>
    <p:sldId id="482" r:id="rId30"/>
    <p:sldId id="450" r:id="rId31"/>
    <p:sldId id="451" r:id="rId32"/>
    <p:sldId id="455" r:id="rId33"/>
    <p:sldId id="453" r:id="rId34"/>
    <p:sldId id="454" r:id="rId35"/>
    <p:sldId id="456" r:id="rId36"/>
    <p:sldId id="458" r:id="rId37"/>
    <p:sldId id="459" r:id="rId38"/>
    <p:sldId id="457" r:id="rId39"/>
    <p:sldId id="460" r:id="rId40"/>
    <p:sldId id="419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70" r:id="rId50"/>
    <p:sldId id="469" r:id="rId51"/>
    <p:sldId id="471" r:id="rId52"/>
    <p:sldId id="396" r:id="rId53"/>
    <p:sldId id="391" r:id="rId54"/>
    <p:sldId id="392" r:id="rId55"/>
    <p:sldId id="393" r:id="rId56"/>
    <p:sldId id="395" r:id="rId57"/>
    <p:sldId id="397" r:id="rId58"/>
    <p:sldId id="341" r:id="rId5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vars Vetra" initials="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7F382-DE3E-4108-9B7E-698C9A3C16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1F0BD19-6AE2-4D45-AA3A-22C5167FD0F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Rehabilitācijas pakalpojumu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saņēmēji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lv-LV" sz="11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E707715-7567-4C38-8271-C8B1FAEDB1CB}" type="parTrans" cxnId="{CC24E177-1843-42D5-8D56-DAD2CE276918}">
      <dgm:prSet/>
      <dgm:spPr/>
      <dgm:t>
        <a:bodyPr/>
        <a:lstStyle/>
        <a:p>
          <a:endParaRPr lang="en-US"/>
        </a:p>
      </dgm:t>
    </dgm:pt>
    <dgm:pt modelId="{25808A99-3DC6-41B1-9F46-087EACAA2E57}" type="sibTrans" cxnId="{CC24E177-1843-42D5-8D56-DAD2CE276918}">
      <dgm:prSet/>
      <dgm:spPr/>
      <dgm:t>
        <a:bodyPr/>
        <a:lstStyle/>
        <a:p>
          <a:endParaRPr lang="en-US"/>
        </a:p>
      </dgm:t>
    </dgm:pt>
    <dgm:pt modelId="{7CD959EB-14A6-4B3B-AF1D-E84263DFAE3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Pakalpojumu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finansētāji</a:t>
          </a:r>
        </a:p>
      </dgm:t>
    </dgm:pt>
    <dgm:pt modelId="{2A780F1C-5074-4850-A365-ADA288FFEF5B}" type="parTrans" cxnId="{5127A6F1-5A35-4F6E-8F6D-DAAC618A2636}">
      <dgm:prSet/>
      <dgm:spPr/>
      <dgm:t>
        <a:bodyPr/>
        <a:lstStyle/>
        <a:p>
          <a:endParaRPr lang="en-US"/>
        </a:p>
      </dgm:t>
    </dgm:pt>
    <dgm:pt modelId="{9E71A3C0-F85B-4860-AA34-1CA5E3B41EAF}" type="sibTrans" cxnId="{5127A6F1-5A35-4F6E-8F6D-DAAC618A2636}">
      <dgm:prSet/>
      <dgm:spPr/>
      <dgm:t>
        <a:bodyPr/>
        <a:lstStyle/>
        <a:p>
          <a:endParaRPr lang="en-US"/>
        </a:p>
      </dgm:t>
    </dgm:pt>
    <dgm:pt modelId="{B3A83323-BD6E-4766-BE3A-FA32C143B2D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Pakalpojumu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sniedzēji</a:t>
          </a:r>
        </a:p>
      </dgm:t>
    </dgm:pt>
    <dgm:pt modelId="{AE75C931-1383-495A-A63B-1F642C47EAD2}" type="parTrans" cxnId="{2B0B9B4A-C37E-452B-9AFC-99B7C4D190A0}">
      <dgm:prSet/>
      <dgm:spPr/>
      <dgm:t>
        <a:bodyPr/>
        <a:lstStyle/>
        <a:p>
          <a:endParaRPr lang="en-US"/>
        </a:p>
      </dgm:t>
    </dgm:pt>
    <dgm:pt modelId="{2C7CDDBB-FADE-46B7-9457-0ECFEAC32DEF}" type="sibTrans" cxnId="{2B0B9B4A-C37E-452B-9AFC-99B7C4D190A0}">
      <dgm:prSet/>
      <dgm:spPr/>
      <dgm:t>
        <a:bodyPr/>
        <a:lstStyle/>
        <a:p>
          <a:endParaRPr lang="en-US"/>
        </a:p>
      </dgm:t>
    </dgm:pt>
    <dgm:pt modelId="{6B48C3C8-6F7C-4018-B3F4-B09C0E633101}" type="pres">
      <dgm:prSet presAssocID="{7B37F382-DE3E-4108-9B7E-698C9A3C1657}" presName="compositeShape" presStyleCnt="0">
        <dgm:presLayoutVars>
          <dgm:chMax val="7"/>
          <dgm:dir/>
          <dgm:resizeHandles val="exact"/>
        </dgm:presLayoutVars>
      </dgm:prSet>
      <dgm:spPr/>
    </dgm:pt>
    <dgm:pt modelId="{55E2DE52-8CFF-45B6-9414-3B9CA533A38B}" type="pres">
      <dgm:prSet presAssocID="{C1F0BD19-6AE2-4D45-AA3A-22C5167FD0F9}" presName="circ1" presStyleLbl="vennNode1" presStyleIdx="0" presStyleCnt="3" custScaleX="142335" custScaleY="136379"/>
      <dgm:spPr/>
    </dgm:pt>
    <dgm:pt modelId="{16C16181-D2DD-407C-80E3-6E4A30986770}" type="pres">
      <dgm:prSet presAssocID="{C1F0BD19-6AE2-4D45-AA3A-22C5167FD0F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F35FDF-F513-4489-968A-723275671747}" type="pres">
      <dgm:prSet presAssocID="{7CD959EB-14A6-4B3B-AF1D-E84263DFAE33}" presName="circ2" presStyleLbl="vennNode1" presStyleIdx="1" presStyleCnt="3" custScaleX="161942" custScaleY="126405"/>
      <dgm:spPr/>
    </dgm:pt>
    <dgm:pt modelId="{970D881D-1888-42F9-B64A-F5273EF69B03}" type="pres">
      <dgm:prSet presAssocID="{7CD959EB-14A6-4B3B-AF1D-E84263DFAE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4DF6D5-1DC6-4175-A326-10EB05DC3F48}" type="pres">
      <dgm:prSet presAssocID="{B3A83323-BD6E-4766-BE3A-FA32C143B2DB}" presName="circ3" presStyleLbl="vennNode1" presStyleIdx="2" presStyleCnt="3" custScaleX="159700" custScaleY="133477"/>
      <dgm:spPr/>
    </dgm:pt>
    <dgm:pt modelId="{78003DEA-5C77-41C3-8FF7-D4845CA12C23}" type="pres">
      <dgm:prSet presAssocID="{B3A83323-BD6E-4766-BE3A-FA32C143B2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4CC6005-14B8-4009-A263-669D837CB071}" type="presOf" srcId="{C1F0BD19-6AE2-4D45-AA3A-22C5167FD0F9}" destId="{55E2DE52-8CFF-45B6-9414-3B9CA533A38B}" srcOrd="0" destOrd="0" presId="urn:microsoft.com/office/officeart/2005/8/layout/venn1"/>
    <dgm:cxn modelId="{10CBAF1D-6114-40A0-A08A-B64AD15BE8A0}" type="presOf" srcId="{7B37F382-DE3E-4108-9B7E-698C9A3C1657}" destId="{6B48C3C8-6F7C-4018-B3F4-B09C0E633101}" srcOrd="0" destOrd="0" presId="urn:microsoft.com/office/officeart/2005/8/layout/venn1"/>
    <dgm:cxn modelId="{150DE72B-F1FD-43DB-85DC-7621DEE1B8AA}" type="presOf" srcId="{7CD959EB-14A6-4B3B-AF1D-E84263DFAE33}" destId="{970D881D-1888-42F9-B64A-F5273EF69B03}" srcOrd="1" destOrd="0" presId="urn:microsoft.com/office/officeart/2005/8/layout/venn1"/>
    <dgm:cxn modelId="{E0B09864-97F2-4D05-99C5-0AA3BEB5F101}" type="presOf" srcId="{B3A83323-BD6E-4766-BE3A-FA32C143B2DB}" destId="{78003DEA-5C77-41C3-8FF7-D4845CA12C23}" srcOrd="1" destOrd="0" presId="urn:microsoft.com/office/officeart/2005/8/layout/venn1"/>
    <dgm:cxn modelId="{2B0B9B4A-C37E-452B-9AFC-99B7C4D190A0}" srcId="{7B37F382-DE3E-4108-9B7E-698C9A3C1657}" destId="{B3A83323-BD6E-4766-BE3A-FA32C143B2DB}" srcOrd="2" destOrd="0" parTransId="{AE75C931-1383-495A-A63B-1F642C47EAD2}" sibTransId="{2C7CDDBB-FADE-46B7-9457-0ECFEAC32DEF}"/>
    <dgm:cxn modelId="{CC24E177-1843-42D5-8D56-DAD2CE276918}" srcId="{7B37F382-DE3E-4108-9B7E-698C9A3C1657}" destId="{C1F0BD19-6AE2-4D45-AA3A-22C5167FD0F9}" srcOrd="0" destOrd="0" parTransId="{CE707715-7567-4C38-8271-C8B1FAEDB1CB}" sibTransId="{25808A99-3DC6-41B1-9F46-087EACAA2E57}"/>
    <dgm:cxn modelId="{37770CA4-A19A-436A-AE36-FC52B4E4EEDC}" type="presOf" srcId="{C1F0BD19-6AE2-4D45-AA3A-22C5167FD0F9}" destId="{16C16181-D2DD-407C-80E3-6E4A30986770}" srcOrd="1" destOrd="0" presId="urn:microsoft.com/office/officeart/2005/8/layout/venn1"/>
    <dgm:cxn modelId="{B1E714C1-39B2-4AB8-8B10-5450090B5F3C}" type="presOf" srcId="{B3A83323-BD6E-4766-BE3A-FA32C143B2DB}" destId="{A24DF6D5-1DC6-4175-A326-10EB05DC3F48}" srcOrd="0" destOrd="0" presId="urn:microsoft.com/office/officeart/2005/8/layout/venn1"/>
    <dgm:cxn modelId="{C9BA9FEA-D67F-4EC6-BE6B-11E48B585A94}" type="presOf" srcId="{7CD959EB-14A6-4B3B-AF1D-E84263DFAE33}" destId="{ABF35FDF-F513-4489-968A-723275671747}" srcOrd="0" destOrd="0" presId="urn:microsoft.com/office/officeart/2005/8/layout/venn1"/>
    <dgm:cxn modelId="{5127A6F1-5A35-4F6E-8F6D-DAAC618A2636}" srcId="{7B37F382-DE3E-4108-9B7E-698C9A3C1657}" destId="{7CD959EB-14A6-4B3B-AF1D-E84263DFAE33}" srcOrd="1" destOrd="0" parTransId="{2A780F1C-5074-4850-A365-ADA288FFEF5B}" sibTransId="{9E71A3C0-F85B-4860-AA34-1CA5E3B41EAF}"/>
    <dgm:cxn modelId="{F8006255-5F5E-45DA-9A13-044F690016F0}" type="presParOf" srcId="{6B48C3C8-6F7C-4018-B3F4-B09C0E633101}" destId="{55E2DE52-8CFF-45B6-9414-3B9CA533A38B}" srcOrd="0" destOrd="0" presId="urn:microsoft.com/office/officeart/2005/8/layout/venn1"/>
    <dgm:cxn modelId="{4EAA8DF3-5489-4AA3-8E20-FD97C4156305}" type="presParOf" srcId="{6B48C3C8-6F7C-4018-B3F4-B09C0E633101}" destId="{16C16181-D2DD-407C-80E3-6E4A30986770}" srcOrd="1" destOrd="0" presId="urn:microsoft.com/office/officeart/2005/8/layout/venn1"/>
    <dgm:cxn modelId="{65ACC821-36E0-411A-A1BD-B24085380B3C}" type="presParOf" srcId="{6B48C3C8-6F7C-4018-B3F4-B09C0E633101}" destId="{ABF35FDF-F513-4489-968A-723275671747}" srcOrd="2" destOrd="0" presId="urn:microsoft.com/office/officeart/2005/8/layout/venn1"/>
    <dgm:cxn modelId="{CFDC1DD5-D501-4E09-A5DE-DB30E17FE003}" type="presParOf" srcId="{6B48C3C8-6F7C-4018-B3F4-B09C0E633101}" destId="{970D881D-1888-42F9-B64A-F5273EF69B03}" srcOrd="3" destOrd="0" presId="urn:microsoft.com/office/officeart/2005/8/layout/venn1"/>
    <dgm:cxn modelId="{E856B0DF-FF5C-41E4-9D6C-94BEE94836E3}" type="presParOf" srcId="{6B48C3C8-6F7C-4018-B3F4-B09C0E633101}" destId="{A24DF6D5-1DC6-4175-A326-10EB05DC3F48}" srcOrd="4" destOrd="0" presId="urn:microsoft.com/office/officeart/2005/8/layout/venn1"/>
    <dgm:cxn modelId="{6E8E4C0A-66B3-4BD8-96D8-089D1C7F2BD3}" type="presParOf" srcId="{6B48C3C8-6F7C-4018-B3F4-B09C0E633101}" destId="{78003DEA-5C77-41C3-8FF7-D4845CA12C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2DE52-8CFF-45B6-9414-3B9CA533A38B}">
      <dsp:nvSpPr>
        <dsp:cNvPr id="0" name=""/>
        <dsp:cNvSpPr/>
      </dsp:nvSpPr>
      <dsp:spPr>
        <a:xfrm>
          <a:off x="1569314" y="-167456"/>
          <a:ext cx="1887069" cy="1808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Rehabilitācijas pakalpojumu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saņēmēji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lv-LV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820923" y="148961"/>
        <a:ext cx="1383850" cy="813647"/>
      </dsp:txXfrm>
    </dsp:sp>
    <dsp:sp modelId="{ABF35FDF-F513-4489-968A-723275671747}">
      <dsp:nvSpPr>
        <dsp:cNvPr id="0" name=""/>
        <dsp:cNvSpPr/>
      </dsp:nvSpPr>
      <dsp:spPr>
        <a:xfrm>
          <a:off x="1917730" y="727282"/>
          <a:ext cx="2147017" cy="16758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Pakalpojumu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finansētāji</a:t>
          </a:r>
        </a:p>
      </dsp:txBody>
      <dsp:txXfrm>
        <a:off x="2574360" y="1160215"/>
        <a:ext cx="1288210" cy="921728"/>
      </dsp:txXfrm>
    </dsp:sp>
    <dsp:sp modelId="{A24DF6D5-1DC6-4175-A326-10EB05DC3F48}">
      <dsp:nvSpPr>
        <dsp:cNvPr id="0" name=""/>
        <dsp:cNvSpPr/>
      </dsp:nvSpPr>
      <dsp:spPr>
        <a:xfrm>
          <a:off x="975811" y="680402"/>
          <a:ext cx="2117293" cy="17696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Pakalpojumu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lv-LV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sniedzēji</a:t>
          </a:r>
        </a:p>
      </dsp:txBody>
      <dsp:txXfrm>
        <a:off x="1175189" y="1137556"/>
        <a:ext cx="1270376" cy="973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A73D-6693-44F6-9311-9A0F97EE2A43}" type="datetimeFigureOut">
              <a:rPr lang="lv-LV" smtClean="0"/>
              <a:t>24.04.2019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973E0-0605-4959-8094-E824C38067C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346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E45EAB13-7A7D-45AA-8ED7-AF29788EADFE}" type="slidenum">
              <a:rPr lang="lv-LV" altLang="lv-LV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lv-LV" altLang="lv-LV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lv-LV" altLang="lv-LV" sz="1000"/>
          </a:p>
        </p:txBody>
      </p:sp>
      <p:sp>
        <p:nvSpPr>
          <p:cNvPr id="112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9050" y="793750"/>
            <a:ext cx="4279900" cy="3209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0181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E45EAB13-7A7D-45AA-8ED7-AF29788EADFE}" type="slidenum">
              <a:rPr lang="lv-LV" altLang="lv-LV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lv-LV" altLang="lv-LV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lv-LV" altLang="lv-LV" sz="1000"/>
          </a:p>
        </p:txBody>
      </p:sp>
      <p:sp>
        <p:nvSpPr>
          <p:cNvPr id="112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9050" y="793750"/>
            <a:ext cx="4279900" cy="3209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9420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E45EAB13-7A7D-45AA-8ED7-AF29788EADFE}" type="slidenum">
              <a:rPr lang="lv-LV" altLang="lv-LV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lv-LV" altLang="lv-LV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lv-LV" altLang="lv-LV" sz="1000"/>
          </a:p>
        </p:txBody>
      </p:sp>
      <p:sp>
        <p:nvSpPr>
          <p:cNvPr id="112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9050" y="793750"/>
            <a:ext cx="4279900" cy="3209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1610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E45EAB13-7A7D-45AA-8ED7-AF29788EADFE}" type="slidenum">
              <a:rPr lang="lv-LV" altLang="lv-LV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lv-LV" altLang="lv-LV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lv-LV" altLang="lv-LV" sz="1000"/>
          </a:p>
        </p:txBody>
      </p:sp>
      <p:sp>
        <p:nvSpPr>
          <p:cNvPr id="112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9050" y="793750"/>
            <a:ext cx="4279900" cy="3209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687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E00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  <a:cs typeface="+mn-cs"/>
            </a:endParaRPr>
          </a:p>
        </p:txBody>
      </p:sp>
      <p:pic>
        <p:nvPicPr>
          <p:cNvPr id="5" name="Picture 11" descr="1liimenis-liels"/>
          <p:cNvPicPr>
            <a:picLocks noChangeAspect="1" noChangeArrowheads="1"/>
          </p:cNvPicPr>
          <p:nvPr/>
        </p:nvPicPr>
        <p:blipFill>
          <a:blip r:embed="rId2" cstate="print"/>
          <a:srcRect t="75000"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7100910" cy="2286017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v-LV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00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8728" y="2714620"/>
            <a:ext cx="7100910" cy="200026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>
              <a:buClr>
                <a:srgbClr val="8E001C"/>
              </a:buClr>
              <a:defRPr/>
            </a:lvl1pPr>
            <a:lvl2pPr>
              <a:buClr>
                <a:srgbClr val="8E001C"/>
              </a:buClr>
              <a:defRPr/>
            </a:lvl2pPr>
            <a:lvl3pPr>
              <a:buClr>
                <a:srgbClr val="8E001C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857652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4"/>
            <a:ext cx="3857652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603" y="1428736"/>
            <a:ext cx="3857364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4" y="2174874"/>
            <a:ext cx="3857653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5357850" cy="4714908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985838" indent="-1778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14290"/>
            <a:ext cx="5357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286512" y="0"/>
            <a:ext cx="2857488" cy="6858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lv-LV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2" y="2263512"/>
            <a:ext cx="4212000" cy="2880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lv-LV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71463" indent="-271463">
              <a:defRPr sz="2400"/>
            </a:lvl1pPr>
            <a:lvl2pPr marL="625475" indent="-182563">
              <a:defRPr sz="2000"/>
            </a:lvl2pPr>
            <a:lvl3pPr marL="896938" indent="-180975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2428875"/>
            <a:ext cx="4214813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896938" indent="-1778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-32" y="2428867"/>
            <a:ext cx="4214842" cy="2857520"/>
          </a:xfrm>
        </p:spPr>
        <p:txBody>
          <a:bodyPr/>
          <a:lstStyle>
            <a:lvl1pPr marL="177800" indent="-177800">
              <a:buNone/>
              <a:defRPr sz="2200"/>
            </a:lvl1pPr>
            <a:lvl2pPr marL="541338" indent="-185738">
              <a:defRPr sz="2000"/>
            </a:lvl2pPr>
            <a:lvl3pPr marL="8969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42844" y="1571612"/>
            <a:ext cx="3929090" cy="826314"/>
          </a:xfrm>
        </p:spPr>
        <p:txBody>
          <a:bodyPr anchor="b">
            <a:norm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48B4919-87A0-4590-8079-C3A18BFC4E25}" type="slidenum">
              <a:rPr lang="en-US" sz="150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26" charset="-128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500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26" charset="-128"/>
              <a:cs typeface="+mn-cs"/>
            </a:endParaRPr>
          </a:p>
        </p:txBody>
      </p:sp>
      <p:pic>
        <p:nvPicPr>
          <p:cNvPr id="1028" name="Picture 5" descr="180x3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143625"/>
            <a:ext cx="1952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1" fontAlgn="base" hangingPunct="1">
        <a:spcBef>
          <a:spcPts val="600"/>
        </a:spcBef>
        <a:spcAft>
          <a:spcPts val="600"/>
        </a:spcAft>
        <a:buClr>
          <a:srgbClr val="8E001C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1" fontAlgn="base" hangingPunct="1">
        <a:spcBef>
          <a:spcPts val="600"/>
        </a:spcBef>
        <a:spcAft>
          <a:spcPts val="600"/>
        </a:spcAft>
        <a:buClr>
          <a:srgbClr val="8E001C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1" fontAlgn="base" hangingPunct="1">
        <a:spcBef>
          <a:spcPts val="600"/>
        </a:spcBef>
        <a:spcAft>
          <a:spcPts val="600"/>
        </a:spcAft>
        <a:buClr>
          <a:srgbClr val="8E001C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v.oxforddictionaries.com/definition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AE07893-1AEE-45D0-B19B-DF48037DA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Funkcionāli ierobežotu cilvēku veselības aprūpes organizācija</a:t>
            </a:r>
            <a:endParaRPr lang="en-US" b="1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706DE43-4A1D-4860-81C1-B4AAD2819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b="1" dirty="0"/>
              <a:t>Aivars Vētra</a:t>
            </a:r>
          </a:p>
          <a:p>
            <a:r>
              <a:rPr lang="lv-LV" dirty="0"/>
              <a:t>Jēkabpils reģionālā slimnīca,</a:t>
            </a:r>
          </a:p>
          <a:p>
            <a:r>
              <a:rPr lang="lv-LV" dirty="0"/>
              <a:t>24.04.2019.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6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538B1359-64E7-45D4-B9F0-37AE095D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2" y="1071562"/>
            <a:ext cx="7786743" cy="4714875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SFK ir pirmā zinātniskā cilvēku aprakstošā klasifikācija cilvēces vēsturē</a:t>
            </a:r>
          </a:p>
          <a:p>
            <a:r>
              <a:rPr lang="lv-LV" b="1" dirty="0"/>
              <a:t>SFK kā universāla funkcionēšanas un funkcionēšanas ierobežojumu ’’mērvienība’’</a:t>
            </a:r>
          </a:p>
          <a:p>
            <a:r>
              <a:rPr lang="lv-LV" b="1" dirty="0"/>
              <a:t>SFK novērtējums </a:t>
            </a:r>
          </a:p>
          <a:p>
            <a:pPr>
              <a:buFontTx/>
              <a:buChar char="-"/>
            </a:pPr>
            <a:r>
              <a:rPr lang="lv-LV" b="1" dirty="0"/>
              <a:t>Funkcionāli ierobežots pacients atbilst rehabilitācijai vai aprūpei</a:t>
            </a:r>
          </a:p>
          <a:p>
            <a:pPr>
              <a:buFontTx/>
              <a:buChar char="-"/>
            </a:pPr>
            <a:r>
              <a:rPr lang="lv-LV" b="1" dirty="0"/>
              <a:t>pamats rehabilitācijas procesam!</a:t>
            </a:r>
          </a:p>
          <a:p>
            <a:pPr>
              <a:buFontTx/>
              <a:buChar char="-"/>
            </a:pPr>
            <a:endParaRPr lang="lv-LV" b="1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F45A3326-9F9A-41BB-8FA8-0363F4AF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SFK</a:t>
            </a:r>
            <a:endParaRPr lang="en-US" b="1" dirty="0"/>
          </a:p>
        </p:txBody>
      </p:sp>
      <p:pic>
        <p:nvPicPr>
          <p:cNvPr id="4" name="Attēls 3" descr="AttÄlu rezultÄti vaicÄjumam âicf classification pictures stuckiâ">
            <a:extLst>
              <a:ext uri="{FF2B5EF4-FFF2-40B4-BE49-F238E27FC236}">
                <a16:creationId xmlns:a16="http://schemas.microsoft.com/office/drawing/2014/main" id="{DF775F09-B648-42AF-A062-E8E9849BB2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958232" cy="191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79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7FF266E-6E04-493A-98DC-50DF137EC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REHABILITĀCIJA UN APRŪPE </a:t>
            </a:r>
            <a:br>
              <a:rPr lang="lv-LV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505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419872" y="1905002"/>
            <a:ext cx="34504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lv-LV" sz="2400" b="1" dirty="0">
                <a:solidFill>
                  <a:srgbClr val="002060"/>
                </a:solidFill>
              </a:rPr>
              <a:t>Veselības stāvoklis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lv-LV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traucējums/ slimība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8076" y="3865566"/>
            <a:ext cx="2463404" cy="73025"/>
            <a:chOff x="2334" y="2435"/>
            <a:chExt cx="2069" cy="46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3893" y="2435"/>
              <a:ext cx="510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V="1">
              <a:off x="2334" y="2478"/>
              <a:ext cx="509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2870" y="452438"/>
            <a:ext cx="862846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lv-LV" sz="3200" b="1" dirty="0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Starptautiskā funkcionēšanas klasifikācija </a:t>
            </a:r>
            <a:r>
              <a:rPr lang="lv-LV" sz="3600" b="1" dirty="0">
                <a:solidFill>
                  <a:srgbClr val="002060"/>
                </a:solidFill>
              </a:rPr>
              <a:t>Medicīna/</a:t>
            </a:r>
            <a:r>
              <a:rPr lang="lv-LV" sz="3600" b="1" dirty="0">
                <a:solidFill>
                  <a:srgbClr val="C00000"/>
                </a:solidFill>
              </a:rPr>
              <a:t>Rehabilitācija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47814" y="4645031"/>
            <a:ext cx="7493794" cy="1895477"/>
            <a:chOff x="340" y="2946"/>
            <a:chExt cx="6294" cy="1194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2376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189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376" y="3330"/>
              <a:ext cx="1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491" y="3159"/>
              <a:ext cx="35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340" y="3500"/>
              <a:ext cx="2780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Vides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lv-LV" sz="2400" dirty="0">
                  <a:solidFill>
                    <a:srgbClr val="000000"/>
                  </a:solidFill>
                </a:rPr>
                <a:t>(Veicinoši/ierobežojoši</a:t>
              </a:r>
              <a:r>
                <a:rPr lang="lv-LV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3663" y="3450"/>
              <a:ext cx="2971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</a:t>
              </a:r>
              <a:r>
                <a:rPr lang="lv-LV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sonas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Veicinoši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ierobežojoši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261" y="294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491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5032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0816" y="2870997"/>
            <a:ext cx="8254313" cy="1943100"/>
            <a:chOff x="66" y="1754"/>
            <a:chExt cx="5729" cy="1224"/>
          </a:xfrm>
        </p:grpSpPr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66" y="2222"/>
              <a:ext cx="5729" cy="756"/>
              <a:chOff x="66" y="2222"/>
              <a:chExt cx="5729" cy="756"/>
            </a:xfrm>
          </p:grpSpPr>
          <p:sp>
            <p:nvSpPr>
              <p:cNvPr id="26643" name="Text Box 19"/>
              <p:cNvSpPr txBox="1">
                <a:spLocks noChangeArrowheads="1"/>
              </p:cNvSpPr>
              <p:nvPr/>
            </p:nvSpPr>
            <p:spPr bwMode="auto">
              <a:xfrm>
                <a:off x="66" y="2222"/>
                <a:ext cx="2183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rgbClr val="002060"/>
                    </a:solidFill>
                  </a:rPr>
                  <a:t>Ķermeņa funkcija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&amp;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stru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k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t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ū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r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Bojājums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6644" name="Text Box 20"/>
              <p:cNvSpPr txBox="1">
                <a:spLocks noChangeArrowheads="1"/>
              </p:cNvSpPr>
              <p:nvPr/>
            </p:nvSpPr>
            <p:spPr bwMode="auto">
              <a:xfrm>
                <a:off x="2128" y="2222"/>
                <a:ext cx="186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A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k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tivit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āte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</a:t>
                </a:r>
                <a:endParaRPr lang="lv-LV" sz="2400" b="1" dirty="0">
                  <a:solidFill>
                    <a:srgbClr val="C00000"/>
                  </a:solidFill>
                </a:endParaRP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 </a:t>
                </a:r>
              </a:p>
            </p:txBody>
          </p:sp>
          <p:sp>
            <p:nvSpPr>
              <p:cNvPr id="26645" name="Text Box 21"/>
              <p:cNvSpPr txBox="1">
                <a:spLocks noChangeArrowheads="1"/>
              </p:cNvSpPr>
              <p:nvPr/>
            </p:nvSpPr>
            <p:spPr bwMode="auto">
              <a:xfrm>
                <a:off x="4189" y="2222"/>
                <a:ext cx="1606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rgbClr val="C00000"/>
                    </a:solidFill>
                  </a:rPr>
                  <a:t>Līdzdalība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</p:txBody>
          </p:sp>
        </p:grpSp>
        <p:grpSp>
          <p:nvGrpSpPr>
            <p:cNvPr id="10250" name="Group 22"/>
            <p:cNvGrpSpPr>
              <a:grpSpLocks/>
            </p:cNvGrpSpPr>
            <p:nvPr/>
          </p:nvGrpSpPr>
          <p:grpSpPr bwMode="auto">
            <a:xfrm>
              <a:off x="1491" y="1754"/>
              <a:ext cx="3541" cy="426"/>
              <a:chOff x="1491" y="1754"/>
              <a:chExt cx="3541" cy="426"/>
            </a:xfrm>
          </p:grpSpPr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35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3261" y="1754"/>
                <a:ext cx="0" cy="4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>
                <a:off x="5032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2" name="Donut 11"/>
          <p:cNvSpPr/>
          <p:nvPr/>
        </p:nvSpPr>
        <p:spPr>
          <a:xfrm>
            <a:off x="827584" y="1412776"/>
            <a:ext cx="8214024" cy="5526187"/>
          </a:xfrm>
          <a:prstGeom prst="donut">
            <a:avLst>
              <a:gd name="adj" fmla="val 833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 rot="20209863">
            <a:off x="-184758" y="1926014"/>
            <a:ext cx="7452578" cy="2366606"/>
          </a:xfrm>
          <a:prstGeom prst="donut">
            <a:avLst>
              <a:gd name="adj" fmla="val 491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CF1B91EE-944B-48C5-9CD0-0D0F3BCD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Profilakse</a:t>
            </a:r>
          </a:p>
          <a:p>
            <a:r>
              <a:rPr lang="lv-LV" b="1" dirty="0"/>
              <a:t>Diagnostika</a:t>
            </a:r>
          </a:p>
          <a:p>
            <a:r>
              <a:rPr lang="lv-LV" b="1" dirty="0"/>
              <a:t>Ārstēšana</a:t>
            </a:r>
          </a:p>
          <a:p>
            <a:r>
              <a:rPr lang="lv-LV" b="1" dirty="0">
                <a:solidFill>
                  <a:srgbClr val="820000"/>
                </a:solidFill>
              </a:rPr>
              <a:t>Rehabilitācija</a:t>
            </a:r>
          </a:p>
          <a:p>
            <a:r>
              <a:rPr lang="lv-LV" b="1" dirty="0"/>
              <a:t>Aprūpe</a:t>
            </a:r>
          </a:p>
          <a:p>
            <a:endParaRPr lang="lv-LV" b="1" dirty="0"/>
          </a:p>
          <a:p>
            <a:r>
              <a:rPr lang="lv-LV" b="1" dirty="0"/>
              <a:t>Sabiedrības veselība </a:t>
            </a:r>
          </a:p>
          <a:p>
            <a:r>
              <a:rPr lang="lv-LV" b="1" dirty="0"/>
              <a:t>Sociālā palīdzība</a:t>
            </a:r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50C38011-DBDD-4001-A65D-C288E836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Ārstniecība</a:t>
            </a:r>
            <a:endParaRPr lang="en-US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A19B515-26E9-4EC3-8CD5-C29827C6C5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44208" y="4797151"/>
            <a:ext cx="2555776" cy="203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0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6B5A2886-AD89-490D-8E23-9EA1850C7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Neatkarīgs</a:t>
            </a:r>
          </a:p>
          <a:p>
            <a:r>
              <a:rPr lang="lv-LV" b="1" dirty="0"/>
              <a:t>Neatkarīgs ar </a:t>
            </a:r>
            <a:r>
              <a:rPr lang="lv-LV" b="1" dirty="0" err="1"/>
              <a:t>palīgtehnoloģijām</a:t>
            </a:r>
            <a:endParaRPr lang="lv-LV" b="1" dirty="0"/>
          </a:p>
          <a:p>
            <a:r>
              <a:rPr lang="lv-LV" b="1" dirty="0"/>
              <a:t>Neatkarīgs ar </a:t>
            </a:r>
            <a:r>
              <a:rPr lang="lv-LV" b="1" dirty="0" err="1"/>
              <a:t>asistenci</a:t>
            </a:r>
            <a:endParaRPr lang="lv-LV" b="1" dirty="0"/>
          </a:p>
          <a:p>
            <a:r>
              <a:rPr lang="lv-LV" b="1" dirty="0"/>
              <a:t>Pilnīgi atkarīgs</a:t>
            </a:r>
          </a:p>
          <a:p>
            <a:endParaRPr lang="lv-LV" b="1" dirty="0"/>
          </a:p>
          <a:p>
            <a:r>
              <a:rPr lang="lv-LV" b="1" dirty="0"/>
              <a:t>Dzīves kvalitāte</a:t>
            </a:r>
          </a:p>
          <a:p>
            <a:r>
              <a:rPr lang="lv-LV" b="1" dirty="0"/>
              <a:t>Apmierinātība ar ārstniecību</a:t>
            </a:r>
          </a:p>
          <a:p>
            <a:endParaRPr lang="lv-LV" b="1" dirty="0"/>
          </a:p>
          <a:p>
            <a:endParaRPr lang="lv-LV" dirty="0"/>
          </a:p>
          <a:p>
            <a:endParaRPr lang="lv-LV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86D3EE4-AA88-436E-97C9-35201484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mērķis – personas individuālā neatkarība</a:t>
            </a:r>
            <a:endParaRPr lang="en-US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EF5564B-1FA0-48A8-87CB-6534B624E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4581128"/>
            <a:ext cx="3275856" cy="20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8346228E-4FAE-4308-9AE0-0001B6FA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Ārstēšana</a:t>
            </a:r>
          </a:p>
          <a:p>
            <a:r>
              <a:rPr lang="lv-LV" b="1" dirty="0"/>
              <a:t>Rehabilitācija</a:t>
            </a:r>
          </a:p>
          <a:p>
            <a:r>
              <a:rPr lang="lv-LV" b="1" dirty="0"/>
              <a:t>Aprūpe t.sk. paliatīvā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C5B350DD-1430-4D1B-961D-F1A8046B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Ārstniecības pasākumi  funkcionāli ierobežotiem pacientiem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145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82402A5C-D6E1-4CF4-BA04-EA4C9681E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Funkcionēšanas novērtēšana</a:t>
            </a:r>
          </a:p>
          <a:p>
            <a:r>
              <a:rPr lang="lv-LV" b="1" dirty="0"/>
              <a:t>Rehabilitācijas mērķu uzstādīšana</a:t>
            </a:r>
          </a:p>
          <a:p>
            <a:r>
              <a:rPr lang="lv-LV" b="1" dirty="0"/>
              <a:t>Rehabilitācijas plāns</a:t>
            </a:r>
          </a:p>
          <a:p>
            <a:r>
              <a:rPr lang="lv-LV" b="1" dirty="0"/>
              <a:t>Rehabilitācijas kurss + atkārtota funkcionēšanas novērtēšana</a:t>
            </a:r>
          </a:p>
          <a:p>
            <a:r>
              <a:rPr lang="lv-LV" b="1" dirty="0"/>
              <a:t>Mērķtiecīga izrakstīšana (kursa pabeigšana)</a:t>
            </a:r>
          </a:p>
          <a:p>
            <a:r>
              <a:rPr lang="lv-LV" b="1" dirty="0"/>
              <a:t>Vēlīno rezultātu kontrole</a:t>
            </a:r>
          </a:p>
          <a:p>
            <a:endParaRPr lang="lv-LV" b="1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F6F684C3-6594-4AB0-9FE1-869B8ED8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process</a:t>
            </a:r>
            <a:endParaRPr lang="en-US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1E334217-FBA9-4ACE-BDA9-2314B66E0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34030" y="5289250"/>
            <a:ext cx="1709936" cy="13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4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satura</a:t>
            </a:r>
            <a:r>
              <a:rPr lang="lv-LV" b="1" dirty="0"/>
              <a:t> - </a:t>
            </a:r>
            <a:r>
              <a:rPr lang="lv-LV" b="1" dirty="0">
                <a:solidFill>
                  <a:schemeClr val="tx1"/>
                </a:solidFill>
              </a:rPr>
              <a:t>Rehabilitācijas medicīna, Terapijas</a:t>
            </a:r>
            <a:r>
              <a:rPr lang="lv-LV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Palīgtehnoloģijas</a:t>
            </a:r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Rehabilitācijas iedalījums veselības aprūpē </a:t>
            </a:r>
            <a:br>
              <a:rPr lang="lv-LV" b="1" dirty="0"/>
            </a:br>
            <a:br>
              <a:rPr lang="lv-LV" b="1" dirty="0"/>
            </a:br>
            <a:br>
              <a:rPr lang="lv-LV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1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satura</a:t>
            </a:r>
            <a:r>
              <a:rPr lang="lv-LV" b="1" dirty="0"/>
              <a:t> - </a:t>
            </a:r>
            <a:r>
              <a:rPr lang="lv-LV" b="1" dirty="0">
                <a:solidFill>
                  <a:schemeClr val="tx1"/>
                </a:solidFill>
              </a:rPr>
              <a:t>Rehabilitācijas medicīna, Terapijas</a:t>
            </a:r>
            <a:r>
              <a:rPr lang="lv-LV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Palīgtehnoloģijas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2"/>
                </a:solidFill>
              </a:rPr>
              <a:t>Pēc darba organizācijas </a:t>
            </a:r>
            <a:r>
              <a:rPr lang="lv-LV" b="1" dirty="0"/>
              <a:t>– </a:t>
            </a:r>
            <a:r>
              <a:rPr lang="lv-LV" b="1" dirty="0" err="1">
                <a:solidFill>
                  <a:schemeClr val="tx1"/>
                </a:solidFill>
              </a:rPr>
              <a:t>Multiprofesionāla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Multidisciplināra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Monoprofesionāla</a:t>
            </a:r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Rehabilitācijas iedalījums veselības aprūpē </a:t>
            </a:r>
            <a:br>
              <a:rPr lang="lv-LV" b="1" dirty="0"/>
            </a:br>
            <a:br>
              <a:rPr lang="lv-LV" b="1" dirty="0"/>
            </a:br>
            <a:br>
              <a:rPr lang="lv-LV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1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satura</a:t>
            </a:r>
            <a:r>
              <a:rPr lang="lv-LV" b="1" dirty="0"/>
              <a:t> - </a:t>
            </a:r>
            <a:r>
              <a:rPr lang="lv-LV" b="1" dirty="0">
                <a:solidFill>
                  <a:schemeClr val="tx1"/>
                </a:solidFill>
              </a:rPr>
              <a:t>Rehabilitācijas medicīna, Terapijas</a:t>
            </a:r>
            <a:r>
              <a:rPr lang="lv-LV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Palīgtehnoloģijas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2"/>
                </a:solidFill>
              </a:rPr>
              <a:t>Pēc darba organizācijas </a:t>
            </a:r>
            <a:r>
              <a:rPr lang="lv-LV" b="1" dirty="0"/>
              <a:t>– </a:t>
            </a:r>
            <a:r>
              <a:rPr lang="lv-LV" b="1" dirty="0" err="1">
                <a:solidFill>
                  <a:schemeClr val="tx1"/>
                </a:solidFill>
              </a:rPr>
              <a:t>Multiprofesionāla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Multidisciplināra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Monoprofesionāla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etapa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dirty="0"/>
              <a:t>– </a:t>
            </a:r>
            <a:r>
              <a:rPr lang="lv-LV" b="1" dirty="0">
                <a:solidFill>
                  <a:srgbClr val="820000"/>
                </a:solidFill>
              </a:rPr>
              <a:t>Akūtā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Subakūtā</a:t>
            </a:r>
            <a:r>
              <a:rPr lang="lv-LV" b="1" dirty="0">
                <a:solidFill>
                  <a:schemeClr val="tx1"/>
                </a:solidFill>
              </a:rPr>
              <a:t>, Ilgtermiņa t.sk. Dinamiskā novērošana</a:t>
            </a:r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Rehabilitācijas iedalījums veselības aprūpē </a:t>
            </a:r>
            <a:br>
              <a:rPr lang="lv-LV" b="1" dirty="0"/>
            </a:br>
            <a:br>
              <a:rPr lang="lv-LV" b="1" dirty="0"/>
            </a:br>
            <a:br>
              <a:rPr lang="lv-LV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9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8E6826A-3CB6-42D4-93AB-49353E462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Cilvēka funkcionēšana un tās ierobežojumi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698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satura</a:t>
            </a:r>
            <a:r>
              <a:rPr lang="lv-LV" b="1" dirty="0"/>
              <a:t> - </a:t>
            </a:r>
            <a:r>
              <a:rPr lang="lv-LV" b="1" dirty="0">
                <a:solidFill>
                  <a:schemeClr val="tx1"/>
                </a:solidFill>
              </a:rPr>
              <a:t>Rehabilitācijas medicīna, Terapijas</a:t>
            </a:r>
            <a:r>
              <a:rPr lang="lv-LV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Palīgtehnoloģijas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2"/>
                </a:solidFill>
              </a:rPr>
              <a:t>Pēc darba organizācijas </a:t>
            </a:r>
            <a:r>
              <a:rPr lang="lv-LV" b="1" dirty="0"/>
              <a:t>– </a:t>
            </a:r>
            <a:r>
              <a:rPr lang="lv-LV" b="1" dirty="0" err="1">
                <a:solidFill>
                  <a:schemeClr val="tx1"/>
                </a:solidFill>
              </a:rPr>
              <a:t>Multiprofesionāla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Multidisciplināra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Monoprofesionāla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etapa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dirty="0"/>
              <a:t>– </a:t>
            </a:r>
            <a:r>
              <a:rPr lang="lv-LV" b="1" dirty="0">
                <a:solidFill>
                  <a:schemeClr val="tx1"/>
                </a:solidFill>
              </a:rPr>
              <a:t>Akūtā, </a:t>
            </a:r>
            <a:r>
              <a:rPr lang="lv-LV" b="1" dirty="0" err="1">
                <a:solidFill>
                  <a:schemeClr val="tx1"/>
                </a:solidFill>
              </a:rPr>
              <a:t>Subakūtā</a:t>
            </a:r>
            <a:r>
              <a:rPr lang="lv-LV" b="1" dirty="0">
                <a:solidFill>
                  <a:schemeClr val="tx1"/>
                </a:solidFill>
              </a:rPr>
              <a:t>, Ilgtermiņa t.sk. dinamiskā novērošana</a:t>
            </a: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veida </a:t>
            </a:r>
            <a:r>
              <a:rPr lang="lv-LV" b="1" dirty="0"/>
              <a:t>– </a:t>
            </a:r>
            <a:r>
              <a:rPr lang="lv-LV" b="1" dirty="0">
                <a:solidFill>
                  <a:schemeClr val="tx1"/>
                </a:solidFill>
              </a:rPr>
              <a:t>Ambulatora, Dienas stacionāra, Stacionāra, Mājās, </a:t>
            </a:r>
            <a:r>
              <a:rPr lang="lv-LV" b="1" dirty="0" err="1">
                <a:solidFill>
                  <a:schemeClr val="tx1"/>
                </a:solidFill>
              </a:rPr>
              <a:t>Telerehabilitācija</a:t>
            </a:r>
            <a:endParaRPr lang="lv-LV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Rehabilitācijas iedalījums veselības aprūpē </a:t>
            </a:r>
            <a:br>
              <a:rPr lang="lv-LV" b="1" dirty="0"/>
            </a:br>
            <a:br>
              <a:rPr lang="lv-LV" b="1" dirty="0"/>
            </a:br>
            <a:br>
              <a:rPr lang="lv-LV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5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satura</a:t>
            </a:r>
            <a:r>
              <a:rPr lang="lv-LV" b="1" dirty="0"/>
              <a:t> - </a:t>
            </a:r>
            <a:r>
              <a:rPr lang="lv-LV" b="1" dirty="0">
                <a:solidFill>
                  <a:schemeClr val="tx1"/>
                </a:solidFill>
              </a:rPr>
              <a:t>Rehabilitācijas medicīna, Terapijas</a:t>
            </a:r>
            <a:r>
              <a:rPr lang="lv-LV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Palīgtehnoloģijas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2"/>
                </a:solidFill>
              </a:rPr>
              <a:t>Pēc darba organizācijas </a:t>
            </a:r>
            <a:r>
              <a:rPr lang="lv-LV" b="1" dirty="0"/>
              <a:t>– </a:t>
            </a:r>
            <a:r>
              <a:rPr lang="lv-LV" b="1" dirty="0" err="1">
                <a:solidFill>
                  <a:schemeClr val="tx1"/>
                </a:solidFill>
              </a:rPr>
              <a:t>Multiprofesionāla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Multidisciplināra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Monoprofesionāla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etapa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dirty="0"/>
              <a:t>– </a:t>
            </a:r>
            <a:r>
              <a:rPr lang="lv-LV" b="1" dirty="0">
                <a:solidFill>
                  <a:schemeClr val="tx1"/>
                </a:solidFill>
              </a:rPr>
              <a:t>Akūtā, </a:t>
            </a:r>
            <a:r>
              <a:rPr lang="lv-LV" b="1" dirty="0" err="1">
                <a:solidFill>
                  <a:schemeClr val="tx1"/>
                </a:solidFill>
              </a:rPr>
              <a:t>Subakūtā</a:t>
            </a:r>
            <a:r>
              <a:rPr lang="lv-LV" b="1" dirty="0">
                <a:solidFill>
                  <a:schemeClr val="tx1"/>
                </a:solidFill>
              </a:rPr>
              <a:t>, Ilgtermiņa t.sk. dinamiskā novērošana</a:t>
            </a: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veida </a:t>
            </a:r>
            <a:r>
              <a:rPr lang="lv-LV" b="1" dirty="0"/>
              <a:t>– </a:t>
            </a:r>
            <a:r>
              <a:rPr lang="lv-LV" b="1" dirty="0">
                <a:solidFill>
                  <a:schemeClr val="tx1"/>
                </a:solidFill>
              </a:rPr>
              <a:t>Ambulatora, Dienas stacionāra, Stacionāra, Mājās, </a:t>
            </a:r>
            <a:r>
              <a:rPr lang="lv-LV" b="1" dirty="0" err="1">
                <a:solidFill>
                  <a:schemeClr val="tx1"/>
                </a:solidFill>
              </a:rPr>
              <a:t>Telerehabilitācija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intensitātes </a:t>
            </a:r>
            <a:r>
              <a:rPr lang="lv-LV" sz="2000" b="1" dirty="0">
                <a:solidFill>
                  <a:schemeClr val="tx1"/>
                </a:solidFill>
              </a:rPr>
              <a:t>– </a:t>
            </a:r>
            <a:r>
              <a:rPr lang="lv-LV" b="1" dirty="0">
                <a:solidFill>
                  <a:schemeClr val="tx1"/>
                </a:solidFill>
              </a:rPr>
              <a:t>Bāzes, Mērena, Intensīva</a:t>
            </a:r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Rehabilitācijas iedalījums veselības aprūpē </a:t>
            </a:r>
            <a:br>
              <a:rPr lang="lv-LV" b="1" dirty="0"/>
            </a:br>
            <a:br>
              <a:rPr lang="lv-LV" b="1" dirty="0"/>
            </a:br>
            <a:br>
              <a:rPr lang="lv-LV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1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1428751"/>
            <a:ext cx="7786743" cy="4376514"/>
          </a:xfrm>
        </p:spPr>
        <p:txBody>
          <a:bodyPr/>
          <a:lstStyle/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satura</a:t>
            </a:r>
            <a:r>
              <a:rPr lang="lv-LV" b="1" dirty="0"/>
              <a:t> - </a:t>
            </a:r>
            <a:r>
              <a:rPr lang="lv-LV" b="1" dirty="0">
                <a:solidFill>
                  <a:schemeClr val="tx1"/>
                </a:solidFill>
              </a:rPr>
              <a:t>Rehabilitācijas medicīna, Terapijas</a:t>
            </a:r>
            <a:r>
              <a:rPr lang="lv-LV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Palīgtehnoloģijas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2"/>
                </a:solidFill>
              </a:rPr>
              <a:t>Pēc darba organizācijas </a:t>
            </a:r>
            <a:r>
              <a:rPr lang="lv-LV" b="1" dirty="0"/>
              <a:t>– </a:t>
            </a:r>
            <a:r>
              <a:rPr lang="lv-LV" b="1" dirty="0" err="1">
                <a:solidFill>
                  <a:schemeClr val="tx1"/>
                </a:solidFill>
              </a:rPr>
              <a:t>Multiprofesionāla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Multidisciplināra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err="1">
                <a:solidFill>
                  <a:schemeClr val="tx1"/>
                </a:solidFill>
              </a:rPr>
              <a:t>Monoprofesionāla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etapa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dirty="0"/>
              <a:t>– </a:t>
            </a:r>
            <a:r>
              <a:rPr lang="lv-LV" b="1" dirty="0">
                <a:solidFill>
                  <a:schemeClr val="tx1"/>
                </a:solidFill>
              </a:rPr>
              <a:t>Akūtā, </a:t>
            </a:r>
            <a:r>
              <a:rPr lang="lv-LV" b="1" dirty="0" err="1">
                <a:solidFill>
                  <a:schemeClr val="tx1"/>
                </a:solidFill>
              </a:rPr>
              <a:t>Subakūtā</a:t>
            </a:r>
            <a:r>
              <a:rPr lang="lv-LV" b="1" dirty="0">
                <a:solidFill>
                  <a:schemeClr val="tx1"/>
                </a:solidFill>
              </a:rPr>
              <a:t>, Ilgtermiņa t.sk. dinamiskā novērošana</a:t>
            </a: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veida </a:t>
            </a:r>
            <a:r>
              <a:rPr lang="lv-LV" b="1" dirty="0"/>
              <a:t>– </a:t>
            </a:r>
            <a:r>
              <a:rPr lang="lv-LV" b="1" dirty="0">
                <a:solidFill>
                  <a:schemeClr val="tx1"/>
                </a:solidFill>
              </a:rPr>
              <a:t>Ambulatora, Dienas stacionāra, Stacionāra, Mājās, </a:t>
            </a:r>
            <a:r>
              <a:rPr lang="lv-LV" b="1" dirty="0" err="1">
                <a:solidFill>
                  <a:schemeClr val="tx1"/>
                </a:solidFill>
              </a:rPr>
              <a:t>Telerehabilitācija</a:t>
            </a:r>
            <a:endParaRPr lang="lv-LV" b="1" dirty="0">
              <a:solidFill>
                <a:schemeClr val="tx1"/>
              </a:solidFill>
            </a:endParaRP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intensitātes </a:t>
            </a:r>
            <a:r>
              <a:rPr lang="lv-LV" sz="2000" b="1" dirty="0">
                <a:solidFill>
                  <a:schemeClr val="tx1"/>
                </a:solidFill>
              </a:rPr>
              <a:t>– </a:t>
            </a:r>
            <a:r>
              <a:rPr lang="lv-LV" b="1" dirty="0">
                <a:solidFill>
                  <a:schemeClr val="tx1"/>
                </a:solidFill>
              </a:rPr>
              <a:t>Bāzes, Mērena, Intensīva</a:t>
            </a:r>
          </a:p>
          <a:p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Pēc apmaksas </a:t>
            </a:r>
            <a:r>
              <a:rPr lang="lv-LV" sz="2000" b="1" dirty="0">
                <a:solidFill>
                  <a:schemeClr val="tx1"/>
                </a:solidFill>
              </a:rPr>
              <a:t>– </a:t>
            </a:r>
            <a:r>
              <a:rPr lang="lv-LV" b="1" dirty="0">
                <a:solidFill>
                  <a:schemeClr val="tx1"/>
                </a:solidFill>
              </a:rPr>
              <a:t>Sabiedriskie (valsts) t.sk. valsts obligātā  apdrošināšana, Brīvprātīgā apdrošināšana, Paša līdzekļi, Trešo personu līdzekļi u.c. </a:t>
            </a:r>
            <a:endParaRPr lang="lv-LV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lv-LV" b="1" dirty="0"/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lv-LV" sz="18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3" y="-171400"/>
            <a:ext cx="7786743" cy="1457252"/>
          </a:xfrm>
        </p:spPr>
        <p:txBody>
          <a:bodyPr/>
          <a:lstStyle/>
          <a:p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Rehabilitācijas iedalījums veselības aprūpē </a:t>
            </a:r>
            <a:br>
              <a:rPr lang="lv-LV" b="1" dirty="0"/>
            </a:br>
            <a:br>
              <a:rPr lang="lv-LV" b="1" dirty="0"/>
            </a:br>
            <a:br>
              <a:rPr lang="lv-LV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7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8FD12368-843B-46BF-BC61-1BC260A36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Rehabilitācija</a:t>
            </a:r>
          </a:p>
          <a:p>
            <a:pPr>
              <a:buFontTx/>
              <a:buChar char="-"/>
            </a:pPr>
            <a:r>
              <a:rPr lang="lv-LV" b="1" u="sng" dirty="0">
                <a:solidFill>
                  <a:srgbClr val="820000"/>
                </a:solidFill>
              </a:rPr>
              <a:t>Rehabilitācijas medicīna  </a:t>
            </a:r>
            <a:r>
              <a:rPr lang="lv-LV" sz="2000" dirty="0" err="1"/>
              <a:t>Multiprofesionāla</a:t>
            </a:r>
            <a:r>
              <a:rPr lang="lv-LV" sz="2000" dirty="0"/>
              <a:t>,           </a:t>
            </a:r>
            <a:r>
              <a:rPr lang="lv-LV" sz="2000" dirty="0" err="1"/>
              <a:t>multidisciplināra</a:t>
            </a:r>
            <a:r>
              <a:rPr lang="lv-LV" sz="2000" dirty="0"/>
              <a:t> un </a:t>
            </a:r>
            <a:r>
              <a:rPr lang="lv-LV" sz="2000" dirty="0" err="1"/>
              <a:t>monoprofesionāla</a:t>
            </a:r>
            <a:r>
              <a:rPr lang="lv-LV" sz="2000" dirty="0"/>
              <a:t>, Ārstnieciskas un rehabilitējošas stratēģijas, Profesionālie resursi- ārsti, funkcionālie speciālisti, māsas, sociālie darbinieki, psihologi, medicīnas inženieri u.c. </a:t>
            </a:r>
          </a:p>
          <a:p>
            <a:pPr>
              <a:buFontTx/>
              <a:buChar char="-"/>
            </a:pPr>
            <a:endParaRPr lang="lv-LV" sz="2000" dirty="0"/>
          </a:p>
          <a:p>
            <a:pPr>
              <a:buFontTx/>
              <a:buChar char="-"/>
            </a:pPr>
            <a:endParaRPr lang="lv-LV" sz="2000" dirty="0"/>
          </a:p>
          <a:p>
            <a:pPr>
              <a:buFontTx/>
              <a:buChar char="-"/>
            </a:pPr>
            <a:endParaRPr lang="lv-LV" sz="2000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97B88EA8-93A6-42BB-80C1-62056BFE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iedalījums veselības aprūpē</a:t>
            </a:r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15774F5-928A-41DF-92C0-FB655D20C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224" y="5240398"/>
            <a:ext cx="1925960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6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Rehabilitācija</a:t>
            </a:r>
          </a:p>
          <a:p>
            <a:pPr>
              <a:buFontTx/>
              <a:buChar char="-"/>
            </a:pPr>
            <a:r>
              <a:rPr lang="lv-LV" b="1" u="sng" dirty="0">
                <a:solidFill>
                  <a:srgbClr val="820000"/>
                </a:solidFill>
              </a:rPr>
              <a:t>Rehabilitācijas medicīna  </a:t>
            </a:r>
            <a:r>
              <a:rPr lang="lv-LV" sz="2000" dirty="0" err="1"/>
              <a:t>Multiprofesionāla</a:t>
            </a:r>
            <a:r>
              <a:rPr lang="lv-LV" sz="2000" dirty="0"/>
              <a:t>, </a:t>
            </a:r>
            <a:r>
              <a:rPr lang="lv-LV" sz="2000" dirty="0" err="1"/>
              <a:t>multidisciplināra</a:t>
            </a:r>
            <a:r>
              <a:rPr lang="lv-LV" sz="2000" dirty="0"/>
              <a:t> un </a:t>
            </a:r>
            <a:r>
              <a:rPr lang="lv-LV" sz="2000" dirty="0" err="1"/>
              <a:t>monoprofesionāla</a:t>
            </a:r>
            <a:r>
              <a:rPr lang="lv-LV" sz="2000" dirty="0"/>
              <a:t>, Ārstnieciskas un rehabilitējošas stratēģijas, Profesionālie resursi- ārsti, funkcionālie speciālisti, māsas, sociālie darbinieki, psihologi, medicīnas inženieri u.c. </a:t>
            </a:r>
          </a:p>
          <a:p>
            <a:pPr>
              <a:buFontTx/>
              <a:buChar char="-"/>
            </a:pPr>
            <a:r>
              <a:rPr lang="lv-LV" b="1" u="sng" dirty="0">
                <a:solidFill>
                  <a:srgbClr val="820000"/>
                </a:solidFill>
              </a:rPr>
              <a:t>Terapijas</a:t>
            </a:r>
            <a:r>
              <a:rPr lang="lv-LV" dirty="0"/>
              <a:t> </a:t>
            </a:r>
            <a:r>
              <a:rPr lang="lv-LV" sz="2000" dirty="0" err="1"/>
              <a:t>Monoprofesionālas</a:t>
            </a:r>
            <a:r>
              <a:rPr lang="lv-LV" sz="2000" dirty="0"/>
              <a:t>, Rehabilitējošas stratēģijas, Profesionālie resursi- funkcionālie speciālisti, psihologi, psihoterapeiti, u.c. </a:t>
            </a:r>
          </a:p>
          <a:p>
            <a:pPr>
              <a:buFontTx/>
              <a:buChar char="-"/>
            </a:pPr>
            <a:endParaRPr lang="lv-LV" sz="2000" dirty="0"/>
          </a:p>
          <a:p>
            <a:pPr>
              <a:buFontTx/>
              <a:buChar char="-"/>
            </a:pPr>
            <a:endParaRPr lang="lv-LV" sz="2000" dirty="0"/>
          </a:p>
          <a:p>
            <a:pPr>
              <a:buFontTx/>
              <a:buChar char="-"/>
            </a:pPr>
            <a:endParaRPr lang="lv-LV" sz="20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iedalījums veselības aprūpē </a:t>
            </a:r>
            <a:br>
              <a:rPr lang="lv-LV" dirty="0"/>
            </a:br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65BE1F8F-B42B-4537-8406-BDF7B2F1F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32240" y="5429250"/>
            <a:ext cx="1997968" cy="12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11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96EFBC4-EF69-4C2D-A58D-80F17797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Rehabilitācija</a:t>
            </a:r>
          </a:p>
          <a:p>
            <a:pPr>
              <a:buFontTx/>
              <a:buChar char="-"/>
            </a:pPr>
            <a:r>
              <a:rPr lang="lv-LV" b="1" u="sng" dirty="0">
                <a:solidFill>
                  <a:srgbClr val="820000"/>
                </a:solidFill>
              </a:rPr>
              <a:t>Rehabilitācijas medicīna  </a:t>
            </a:r>
            <a:r>
              <a:rPr lang="lv-LV" sz="2000" dirty="0" err="1"/>
              <a:t>Multiprofesionāla</a:t>
            </a:r>
            <a:r>
              <a:rPr lang="lv-LV" sz="2000" dirty="0"/>
              <a:t>, </a:t>
            </a:r>
            <a:r>
              <a:rPr lang="lv-LV" sz="2000" dirty="0" err="1"/>
              <a:t>multiodisciplināra</a:t>
            </a:r>
            <a:r>
              <a:rPr lang="lv-LV" sz="2000" dirty="0"/>
              <a:t>  un </a:t>
            </a:r>
            <a:r>
              <a:rPr lang="lv-LV" sz="2000" dirty="0" err="1"/>
              <a:t>monoprofesionāla</a:t>
            </a:r>
            <a:r>
              <a:rPr lang="lv-LV" sz="2000" dirty="0"/>
              <a:t>, Ārstnieciskas un rehabilitējošas stratēģijas, Profesionālie resursi- ārsti, funkcionālie speciālisti, māsas, sociālie darbinieki, psihologi, medicīnas inženieri u.c. </a:t>
            </a:r>
          </a:p>
          <a:p>
            <a:pPr>
              <a:buFontTx/>
              <a:buChar char="-"/>
            </a:pPr>
            <a:r>
              <a:rPr lang="lv-LV" b="1" u="sng" dirty="0">
                <a:solidFill>
                  <a:srgbClr val="820000"/>
                </a:solidFill>
              </a:rPr>
              <a:t>Terapijas</a:t>
            </a:r>
            <a:r>
              <a:rPr lang="lv-LV" dirty="0"/>
              <a:t> </a:t>
            </a:r>
            <a:r>
              <a:rPr lang="lv-LV" sz="2000" dirty="0" err="1"/>
              <a:t>Monoprofesionālas</a:t>
            </a:r>
            <a:r>
              <a:rPr lang="lv-LV" sz="2000" dirty="0"/>
              <a:t>, Rehabilitējošas stratēģijas, Profesionālie resursi- funkcionālie speciālisti, psihologi, psihoterapeiti, u.c. </a:t>
            </a:r>
          </a:p>
          <a:p>
            <a:pPr>
              <a:buFontTx/>
              <a:buChar char="-"/>
            </a:pPr>
            <a:r>
              <a:rPr lang="lv-LV" b="1" u="sng" dirty="0" err="1">
                <a:solidFill>
                  <a:srgbClr val="820000"/>
                </a:solidFill>
              </a:rPr>
              <a:t>Palīgtehnoloģijas</a:t>
            </a:r>
            <a:r>
              <a:rPr lang="lv-LV" dirty="0"/>
              <a:t> </a:t>
            </a:r>
            <a:r>
              <a:rPr lang="lv-LV" sz="2000" dirty="0"/>
              <a:t>Individuāli lietojamas un vidi modificējošas, Individuāli izgatavotas un atkārtoti lietojamas, Ar papildus enerģijas avotu vai bez, </a:t>
            </a:r>
            <a:r>
              <a:rPr lang="lv-LV" sz="2000" dirty="0" err="1"/>
              <a:t>Robottehnoloģijas</a:t>
            </a:r>
            <a:r>
              <a:rPr lang="lv-LV" sz="2000" dirty="0"/>
              <a:t> u.t.t. </a:t>
            </a:r>
          </a:p>
          <a:p>
            <a:pPr>
              <a:buFontTx/>
              <a:buChar char="-"/>
            </a:pPr>
            <a:endParaRPr lang="lv-LV" sz="1800" dirty="0"/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A112A0-9540-456D-8D6D-D3BB611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iedalījums veselības aprūpē </a:t>
            </a:r>
            <a:br>
              <a:rPr lang="lv-LV" dirty="0"/>
            </a:br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C2C1882-FF4F-49B4-B643-700D2AA9B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48264" y="5733256"/>
            <a:ext cx="1695702" cy="10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0FF006DC-A65D-482A-93FF-ED8D1EAE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err="1"/>
              <a:t>Multiprofesionāla</a:t>
            </a:r>
            <a:r>
              <a:rPr lang="lv-LV" b="1" dirty="0"/>
              <a:t> vai </a:t>
            </a:r>
            <a:r>
              <a:rPr lang="lv-LV" b="1" dirty="0" err="1"/>
              <a:t>multidisciplināra</a:t>
            </a:r>
            <a:endParaRPr lang="lv-LV" b="1" dirty="0"/>
          </a:p>
          <a:p>
            <a:r>
              <a:rPr lang="lv-LV" b="1" dirty="0"/>
              <a:t>Vienota teritorija, regulāras komandas sapulces</a:t>
            </a:r>
          </a:p>
          <a:p>
            <a:r>
              <a:rPr lang="lv-LV" b="1" dirty="0"/>
              <a:t>Prioritāra kompleksu veselības/funkcionēšanas traucējumu gadījumā</a:t>
            </a:r>
          </a:p>
          <a:p>
            <a:r>
              <a:rPr lang="lv-LV" b="1" dirty="0"/>
              <a:t>Atbildība par komandas lēmumiem</a:t>
            </a:r>
          </a:p>
          <a:p>
            <a:endParaRPr lang="lv-LV" b="1" dirty="0"/>
          </a:p>
          <a:p>
            <a:endParaRPr lang="lv-LV" b="1" dirty="0"/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b="1" dirty="0"/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8288F3D-18DB-4AF2-AAB2-4803708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komanda</a:t>
            </a:r>
            <a:endParaRPr lang="en-US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4216A68-3E25-48E1-944B-BD8414346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4077072"/>
            <a:ext cx="392392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0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F73CF36D-4B9F-4385-99CC-13424593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Rehabilitācijas intensitātes mērvienība </a:t>
            </a:r>
            <a:r>
              <a:rPr lang="lv-LV" dirty="0"/>
              <a:t>–</a:t>
            </a:r>
            <a:r>
              <a:rPr lang="lv-LV" sz="2000" dirty="0"/>
              <a:t>Pacienta/terapeita - funkcionālais speciālists, psihologs, sociālais darbinieks u.tml., bet ne aprūpes māsa - </a:t>
            </a:r>
            <a:r>
              <a:rPr lang="lv-LV" sz="2000" b="1" dirty="0">
                <a:solidFill>
                  <a:srgbClr val="820000"/>
                </a:solidFill>
              </a:rPr>
              <a:t>tieša kontakta laiks</a:t>
            </a:r>
            <a:r>
              <a:rPr lang="lv-LV" sz="2000" b="1" dirty="0"/>
              <a:t> </a:t>
            </a:r>
            <a:r>
              <a:rPr lang="lv-LV" sz="2000" dirty="0"/>
              <a:t>stundās vai minūtēs – terapijas, treniņi, apmācība u.tml.</a:t>
            </a:r>
          </a:p>
          <a:p>
            <a:r>
              <a:rPr lang="lv-LV" b="1" dirty="0"/>
              <a:t>Intensitātes iedalījums</a:t>
            </a:r>
          </a:p>
          <a:p>
            <a:pPr>
              <a:buFontTx/>
              <a:buChar char="-"/>
            </a:pPr>
            <a:r>
              <a:rPr lang="lv-LV" sz="2000" dirty="0"/>
              <a:t>Bāzes intensitāte – līdz o,5-1,o stundām 3-5/ dienas nedēļā</a:t>
            </a:r>
          </a:p>
          <a:p>
            <a:pPr>
              <a:buFontTx/>
              <a:buChar char="-"/>
            </a:pPr>
            <a:r>
              <a:rPr lang="lv-LV" sz="2000" dirty="0"/>
              <a:t>Vidēja intensitāte ~ 2,o stundām 5-7/ dienas nedēļā</a:t>
            </a:r>
          </a:p>
          <a:p>
            <a:pPr>
              <a:buFontTx/>
              <a:buChar char="-"/>
            </a:pPr>
            <a:r>
              <a:rPr lang="lv-LV" sz="2000" dirty="0"/>
              <a:t>Intensīva – virs 3,o stundām 5-7/ </a:t>
            </a:r>
            <a:r>
              <a:rPr lang="lv-LV" sz="2000" dirty="0" err="1"/>
              <a:t>d.n</a:t>
            </a:r>
            <a:r>
              <a:rPr lang="lv-LV" sz="2000" dirty="0"/>
              <a:t>.</a:t>
            </a:r>
          </a:p>
          <a:p>
            <a:pPr>
              <a:buFontTx/>
              <a:buChar char="-"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B71D1F9-FE4A-49E4-9D92-A5C18917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intensitāte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14A96E-A8ED-4B09-8F04-C17C9180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39" y="4337721"/>
            <a:ext cx="3317836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71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191EEF0D-5D05-4A42-9951-F00A11B52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r>
              <a:rPr lang="lv-LV" b="1" dirty="0"/>
              <a:t>Apmaksa - </a:t>
            </a:r>
            <a:r>
              <a:rPr lang="lv-LV" b="1" dirty="0">
                <a:solidFill>
                  <a:srgbClr val="820000"/>
                </a:solidFill>
              </a:rPr>
              <a:t>par procesu </a:t>
            </a:r>
            <a:r>
              <a:rPr lang="lv-LV" b="1" dirty="0"/>
              <a:t>vai </a:t>
            </a:r>
            <a:r>
              <a:rPr lang="lv-LV" b="1" dirty="0">
                <a:solidFill>
                  <a:srgbClr val="820000"/>
                </a:solidFill>
              </a:rPr>
              <a:t>par rezultātu</a:t>
            </a:r>
          </a:p>
          <a:p>
            <a:r>
              <a:rPr lang="lv-LV" b="1" dirty="0"/>
              <a:t>Kā ārstēšanas pakalpojuma daļa</a:t>
            </a:r>
          </a:p>
          <a:p>
            <a:r>
              <a:rPr lang="lv-LV" b="1" dirty="0"/>
              <a:t>Apmaksas limiti – </a:t>
            </a:r>
            <a:r>
              <a:rPr lang="lv-LV" dirty="0"/>
              <a:t>summa, laiks</a:t>
            </a:r>
          </a:p>
          <a:p>
            <a:r>
              <a:rPr lang="lv-LV" b="1" dirty="0"/>
              <a:t>Vienošanās par sasniedzamajiem rehabilitācijas mērķiem</a:t>
            </a:r>
          </a:p>
          <a:p>
            <a:endParaRPr lang="lv-LV" b="1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9C54B810-E4B0-438D-B698-4A2C1531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pakalpojumu apmaksa</a:t>
            </a:r>
            <a:endParaRPr lang="en-US" b="1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59ECF25A-70CF-4743-8BF0-B15A387C2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23994" y="3861047"/>
            <a:ext cx="2915816" cy="2179663"/>
          </a:xfrm>
          <a:prstGeom prst="rect">
            <a:avLst/>
          </a:prstGeom>
        </p:spPr>
      </p:pic>
      <p:graphicFrame>
        <p:nvGraphicFramePr>
          <p:cNvPr id="7" name="Shēma 6">
            <a:extLst>
              <a:ext uri="{FF2B5EF4-FFF2-40B4-BE49-F238E27FC236}">
                <a16:creationId xmlns:a16="http://schemas.microsoft.com/office/drawing/2014/main" id="{8EDCE2DD-DD70-4B45-BB82-71EDBA909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698457"/>
              </p:ext>
            </p:extLst>
          </p:nvPr>
        </p:nvGraphicFramePr>
        <p:xfrm>
          <a:off x="1043608" y="3861048"/>
          <a:ext cx="5040560" cy="228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05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F58D3699-3244-4C54-9B78-232CD7B4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1428750"/>
            <a:ext cx="7891240" cy="4714875"/>
          </a:xfrm>
        </p:spPr>
        <p:txBody>
          <a:bodyPr/>
          <a:lstStyle/>
          <a:p>
            <a:endParaRPr lang="lv-LV" b="1" dirty="0"/>
          </a:p>
          <a:p>
            <a:r>
              <a:rPr lang="lv-LV" b="1" dirty="0"/>
              <a:t>Īslaicīga medicīniskā aprūpe pēc-akūtā stacionārā:   </a:t>
            </a:r>
          </a:p>
          <a:p>
            <a:pPr>
              <a:buFontTx/>
              <a:buChar char="-"/>
            </a:pPr>
            <a:r>
              <a:rPr lang="lv-LV" dirty="0"/>
              <a:t>‘</a:t>
            </a:r>
            <a:r>
              <a:rPr lang="lv-LV" dirty="0">
                <a:solidFill>
                  <a:srgbClr val="C00000"/>
                </a:solidFill>
              </a:rPr>
              <a:t>’Specializētā nodaļā ir izārstēts , bet nav vesels izrakstīšanai no stacionāra</a:t>
            </a:r>
            <a:r>
              <a:rPr lang="lv-LV" dirty="0"/>
              <a:t>’’, ir funkcionēšanas ierobežojumi, bet pacienta veselības stāvoklis un motivācijas trūkums neļauj uzsākt aktīvu rehabilitāciju</a:t>
            </a:r>
          </a:p>
          <a:p>
            <a:pPr>
              <a:buFontTx/>
              <a:buChar char="-"/>
            </a:pPr>
            <a:r>
              <a:rPr lang="lv-LV" dirty="0">
                <a:solidFill>
                  <a:srgbClr val="C00000"/>
                </a:solidFill>
              </a:rPr>
              <a:t>Aprūpes iznākums </a:t>
            </a:r>
            <a:r>
              <a:rPr lang="lv-LV" dirty="0"/>
              <a:t>– izrakstīšana mājās, pārvešana rehabilitācijai, ilgtermiņa aprūpes un kopšana, paliatīvā palīdzība</a:t>
            </a:r>
          </a:p>
          <a:p>
            <a:endParaRPr lang="lv-LV" b="1" dirty="0"/>
          </a:p>
          <a:p>
            <a:endParaRPr lang="lv-LV" b="1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54B8BAFF-DC49-4302-BDB7-8907C12E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Medicīniskās aprūpes pasākumu organizēšana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412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01512C16-2A1D-4CD9-B04C-23133C9D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Funkcionēt</a:t>
            </a:r>
            <a:r>
              <a:rPr lang="lv-LV" dirty="0"/>
              <a:t> – </a:t>
            </a:r>
            <a:r>
              <a:rPr lang="lv-LV" b="1" dirty="0">
                <a:solidFill>
                  <a:srgbClr val="C00000"/>
                </a:solidFill>
              </a:rPr>
              <a:t>nepārejošs darbības vārds, kas apzīmē ‘’d</a:t>
            </a:r>
            <a:r>
              <a:rPr lang="en-US" b="1" dirty="0" err="1">
                <a:solidFill>
                  <a:srgbClr val="C00000"/>
                </a:solidFill>
              </a:rPr>
              <a:t>arboties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veikt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uzdevumu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lv-LV" b="1" dirty="0">
                <a:solidFill>
                  <a:srgbClr val="C00000"/>
                </a:solidFill>
              </a:rPr>
              <a:t>izpildīt </a:t>
            </a:r>
            <a:r>
              <a:rPr lang="en-US" b="1" dirty="0" err="1">
                <a:solidFill>
                  <a:srgbClr val="C00000"/>
                </a:solidFill>
              </a:rPr>
              <a:t>funkciju</a:t>
            </a:r>
            <a:r>
              <a:rPr lang="lv-LV" b="1" dirty="0">
                <a:solidFill>
                  <a:srgbClr val="C00000"/>
                </a:solidFill>
              </a:rPr>
              <a:t>’’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lv-LV" i="1" dirty="0"/>
              <a:t>  </a:t>
            </a:r>
            <a:r>
              <a:rPr lang="lv-LV" dirty="0"/>
              <a:t> </a:t>
            </a:r>
            <a:r>
              <a:rPr lang="lv-LV" sz="2000" dirty="0"/>
              <a:t>Piemēram- </a:t>
            </a:r>
            <a:r>
              <a:rPr lang="en-US" sz="2000" i="1" dirty="0"/>
              <a:t>Visas </a:t>
            </a:r>
            <a:r>
              <a:rPr lang="en-US" sz="2000" i="1" dirty="0" err="1"/>
              <a:t>ierīces</a:t>
            </a:r>
            <a:r>
              <a:rPr lang="en-US" sz="2000" i="1" dirty="0"/>
              <a:t> </a:t>
            </a:r>
            <a:r>
              <a:rPr lang="en-US" sz="2000" i="1" dirty="0" err="1"/>
              <a:t>funkcionē</a:t>
            </a:r>
            <a:r>
              <a:rPr lang="en-US" sz="2000" i="1" dirty="0"/>
              <a:t> </a:t>
            </a:r>
            <a:r>
              <a:rPr lang="en-US" sz="2000" i="1" dirty="0" err="1"/>
              <a:t>normāli</a:t>
            </a:r>
            <a:r>
              <a:rPr lang="lv-LV" sz="2000" dirty="0"/>
              <a:t>, </a:t>
            </a:r>
            <a:r>
              <a:rPr lang="en-US" sz="2000" i="1" dirty="0" err="1"/>
              <a:t>Slimais</a:t>
            </a:r>
            <a:r>
              <a:rPr lang="en-US" sz="2000" i="1" dirty="0"/>
              <a:t> </a:t>
            </a:r>
            <a:r>
              <a:rPr lang="en-US" sz="2000" i="1" dirty="0" err="1"/>
              <a:t>orgāns</a:t>
            </a:r>
            <a:r>
              <a:rPr lang="en-US" sz="2000" i="1" dirty="0"/>
              <a:t> </a:t>
            </a:r>
            <a:r>
              <a:rPr lang="en-US" sz="2000" i="1" dirty="0" err="1"/>
              <a:t>vāji</a:t>
            </a:r>
            <a:r>
              <a:rPr lang="en-US" sz="2000" i="1" dirty="0"/>
              <a:t> </a:t>
            </a:r>
            <a:r>
              <a:rPr lang="en-US" sz="2000" i="1" dirty="0" err="1"/>
              <a:t>funkcionē</a:t>
            </a:r>
            <a:r>
              <a:rPr lang="lv-LV" sz="2000" i="1" dirty="0"/>
              <a:t> u.tml.</a:t>
            </a:r>
          </a:p>
          <a:p>
            <a:pPr marL="0" indent="0" algn="r">
              <a:buNone/>
            </a:pPr>
            <a:r>
              <a:rPr lang="lv-LV" sz="1800" dirty="0"/>
              <a:t>[</a:t>
            </a:r>
            <a:r>
              <a:rPr lang="lv-LV" sz="1800" dirty="0" err="1"/>
              <a:t>Latvian</a:t>
            </a:r>
            <a:r>
              <a:rPr lang="lv-LV" sz="1800" dirty="0"/>
              <a:t> </a:t>
            </a:r>
            <a:r>
              <a:rPr lang="lv-LV" sz="1800" dirty="0" err="1"/>
              <a:t>Oxford</a:t>
            </a:r>
            <a:r>
              <a:rPr lang="lv-LV" sz="1800" dirty="0"/>
              <a:t> </a:t>
            </a:r>
            <a:r>
              <a:rPr lang="lv-LV" sz="1800" dirty="0" err="1"/>
              <a:t>Dictionary</a:t>
            </a:r>
            <a:r>
              <a:rPr lang="lv-LV" sz="1800" dirty="0"/>
              <a:t>, </a:t>
            </a:r>
          </a:p>
          <a:p>
            <a:pPr marL="0" indent="0" algn="r">
              <a:buNone/>
            </a:pPr>
            <a:r>
              <a:rPr lang="lv-LV" sz="1800" dirty="0">
                <a:hlinkClick r:id="rId2"/>
              </a:rPr>
              <a:t>https://lv.oxforddictionaries.com/definition</a:t>
            </a:r>
            <a:r>
              <a:rPr lang="lv-LV" sz="1800" dirty="0"/>
              <a:t> ]</a:t>
            </a:r>
            <a:endParaRPr lang="en-US" sz="1800" dirty="0"/>
          </a:p>
          <a:p>
            <a:r>
              <a:rPr lang="en-US" b="1" dirty="0" err="1"/>
              <a:t>Definīcija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sz="2000" dirty="0" err="1"/>
              <a:t>Darbības</a:t>
            </a:r>
            <a:r>
              <a:rPr lang="en-US" sz="2000" dirty="0"/>
              <a:t> </a:t>
            </a:r>
            <a:r>
              <a:rPr lang="en-US" sz="2000" dirty="0" err="1"/>
              <a:t>vārds</a:t>
            </a:r>
            <a:r>
              <a:rPr lang="en-US" sz="2000" dirty="0"/>
              <a:t>, </a:t>
            </a:r>
            <a:r>
              <a:rPr lang="en-US" sz="2000" dirty="0" err="1"/>
              <a:t>kurš</a:t>
            </a:r>
            <a:r>
              <a:rPr lang="en-US" sz="2000" dirty="0"/>
              <a:t> </a:t>
            </a:r>
            <a:r>
              <a:rPr lang="en-US" sz="2000" dirty="0" err="1"/>
              <a:t>nosauc</a:t>
            </a:r>
            <a:r>
              <a:rPr lang="en-US" sz="2000" dirty="0"/>
              <a:t> </a:t>
            </a:r>
            <a:r>
              <a:rPr lang="en-US" sz="2000" dirty="0" err="1"/>
              <a:t>darbību</a:t>
            </a:r>
            <a:r>
              <a:rPr lang="en-US" sz="2000" dirty="0"/>
              <a:t>, kas </a:t>
            </a:r>
            <a:r>
              <a:rPr lang="en-US" sz="2000" dirty="0" err="1"/>
              <a:t>saistīta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subjekta</a:t>
            </a:r>
            <a:r>
              <a:rPr lang="en-US" sz="2000" dirty="0"/>
              <a:t> </a:t>
            </a:r>
            <a:r>
              <a:rPr lang="en-US" sz="2000" dirty="0" err="1"/>
              <a:t>fizisku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garīgu</a:t>
            </a:r>
            <a:r>
              <a:rPr lang="en-US" sz="2000" dirty="0"/>
              <a:t> </a:t>
            </a:r>
            <a:r>
              <a:rPr lang="en-US" sz="2000" dirty="0" err="1"/>
              <a:t>stāvokli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atrašanos</a:t>
            </a:r>
            <a:r>
              <a:rPr lang="en-US" sz="2000" dirty="0"/>
              <a:t> </a:t>
            </a:r>
            <a:r>
              <a:rPr lang="en-US" sz="2000" dirty="0" err="1"/>
              <a:t>telpā</a:t>
            </a:r>
            <a:r>
              <a:rPr lang="en-US" sz="2000" dirty="0"/>
              <a:t> un nav </a:t>
            </a:r>
            <a:r>
              <a:rPr lang="en-US" sz="2000" dirty="0" err="1"/>
              <a:t>vērsta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objektu</a:t>
            </a:r>
            <a:r>
              <a:rPr lang="en-US" sz="2000" dirty="0"/>
              <a:t> </a:t>
            </a:r>
            <a:r>
              <a:rPr lang="en-US" sz="2000" dirty="0" err="1"/>
              <a:t>akuzatīvā</a:t>
            </a:r>
            <a:r>
              <a:rPr lang="en-US" sz="2000" dirty="0"/>
              <a:t>, </a:t>
            </a:r>
            <a:r>
              <a:rPr lang="en-US" sz="2000" dirty="0" err="1"/>
              <a:t>piemēram</a:t>
            </a:r>
            <a:r>
              <a:rPr lang="en-US" sz="2000" dirty="0"/>
              <a:t>, </a:t>
            </a:r>
            <a:r>
              <a:rPr lang="en-US" sz="2000" i="1" dirty="0" err="1"/>
              <a:t>gulēt</a:t>
            </a:r>
            <a:r>
              <a:rPr lang="en-US" sz="2000" i="1" dirty="0"/>
              <a:t>, salt, </a:t>
            </a:r>
            <a:r>
              <a:rPr lang="en-US" sz="2000" i="1" dirty="0" err="1"/>
              <a:t>skumt</a:t>
            </a:r>
            <a:r>
              <a:rPr lang="en-US" sz="2000" i="1" dirty="0"/>
              <a:t>, </a:t>
            </a:r>
            <a:r>
              <a:rPr lang="en-US" sz="2000" i="1" dirty="0" err="1"/>
              <a:t>nirt</a:t>
            </a:r>
            <a:r>
              <a:rPr lang="en-US" sz="2000" i="1" dirty="0"/>
              <a:t>, </a:t>
            </a:r>
            <a:r>
              <a:rPr lang="en-US" sz="2000" i="1" dirty="0" err="1"/>
              <a:t>krist</a:t>
            </a:r>
            <a:r>
              <a:rPr lang="en-US" sz="2000" i="1" dirty="0"/>
              <a:t>.</a:t>
            </a:r>
            <a:endParaRPr lang="en-US" sz="2000" dirty="0"/>
          </a:p>
          <a:p>
            <a:pPr marL="0" indent="0" algn="r">
              <a:buNone/>
            </a:pPr>
            <a:r>
              <a:rPr lang="lv-LV" sz="1800" dirty="0"/>
              <a:t>[</a:t>
            </a:r>
            <a:r>
              <a:rPr lang="en-US" sz="1800" dirty="0" err="1"/>
              <a:t>Valodniecības</a:t>
            </a:r>
            <a:r>
              <a:rPr lang="en-US" sz="1800" dirty="0"/>
              <a:t> </a:t>
            </a:r>
            <a:r>
              <a:rPr lang="en-US" sz="1800" dirty="0" err="1"/>
              <a:t>pamatterminu</a:t>
            </a:r>
            <a:r>
              <a:rPr lang="en-US" sz="1800" dirty="0"/>
              <a:t> </a:t>
            </a:r>
            <a:r>
              <a:rPr lang="en-US" sz="1800" dirty="0" err="1"/>
              <a:t>skaidrojošā</a:t>
            </a:r>
            <a:r>
              <a:rPr lang="en-US" sz="1800" dirty="0"/>
              <a:t> </a:t>
            </a:r>
            <a:r>
              <a:rPr lang="en-US" sz="1800" dirty="0" err="1"/>
              <a:t>vārdnīca</a:t>
            </a:r>
            <a:r>
              <a:rPr lang="en-US" sz="1800" dirty="0"/>
              <a:t>. </a:t>
            </a:r>
            <a:endParaRPr lang="lv-LV" sz="1800" dirty="0"/>
          </a:p>
          <a:p>
            <a:pPr marL="0" indent="0" algn="r">
              <a:buNone/>
            </a:pPr>
            <a:r>
              <a:rPr lang="en-US" sz="1800" dirty="0"/>
              <a:t>R., 2007</a:t>
            </a:r>
            <a:r>
              <a:rPr lang="lv-LV" sz="1800" dirty="0"/>
              <a:t>]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5363558F-93C6-494F-8651-FC71A020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Funkcionēšana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647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E0F478-DFF9-4133-B71C-EFB1171E7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Kad ir jāuzsāk rehabilitācija??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9974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C6B445B4-42C2-4BD0-8485-3B87889B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Tradicionāli – vispirms izārstējam, tad rehabilitējam</a:t>
            </a:r>
          </a:p>
          <a:p>
            <a:r>
              <a:rPr lang="lv-LV" sz="3200" b="1" dirty="0">
                <a:solidFill>
                  <a:srgbClr val="820000"/>
                </a:solidFill>
              </a:rPr>
              <a:t>Šodien – pēc iespējas ātrāk</a:t>
            </a:r>
          </a:p>
          <a:p>
            <a:pPr>
              <a:buFontTx/>
              <a:buChar char="-"/>
            </a:pPr>
            <a:r>
              <a:rPr lang="lv-LV" sz="2000" dirty="0"/>
              <a:t>Vienlaikus ar akūtās ārstēšanas sākumu t.sk. Reanimācijas nodaļā, Insulta vienībā u.tml.</a:t>
            </a:r>
          </a:p>
          <a:p>
            <a:pPr>
              <a:buFontTx/>
              <a:buChar char="-"/>
            </a:pPr>
            <a:r>
              <a:rPr lang="lv-LV" sz="2000" dirty="0"/>
              <a:t>Pirms plānveida operācijām un dažādām </a:t>
            </a:r>
            <a:r>
              <a:rPr lang="lv-LV" sz="2000" dirty="0" err="1"/>
              <a:t>invazīvām</a:t>
            </a:r>
            <a:r>
              <a:rPr lang="lv-LV" sz="2000" dirty="0"/>
              <a:t> manipulācijām</a:t>
            </a:r>
          </a:p>
          <a:p>
            <a:pPr>
              <a:buFontTx/>
              <a:buChar char="-"/>
            </a:pPr>
            <a:r>
              <a:rPr lang="lv-LV" sz="2000" dirty="0"/>
              <a:t>Organizējot hronisku pacientu aprūpi</a:t>
            </a:r>
          </a:p>
          <a:p>
            <a:pPr>
              <a:buFontTx/>
              <a:buChar char="-"/>
            </a:pPr>
            <a:endParaRPr lang="lv-LV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15F24AAD-7EA2-4D3D-A3BB-9F80856B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uzsākšana akūtu slimību gadījumā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1003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E0534BE-22FE-4DE2-926D-E619D0F4D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28750"/>
            <a:ext cx="8032407" cy="4714875"/>
          </a:xfrm>
        </p:spPr>
        <p:txBody>
          <a:bodyPr/>
          <a:lstStyle/>
          <a:p>
            <a:endParaRPr lang="lv-LV" dirty="0"/>
          </a:p>
          <a:p>
            <a:r>
              <a:rPr lang="lv-LV" b="1" dirty="0"/>
              <a:t>Tradicionālie kritēriji</a:t>
            </a:r>
          </a:p>
          <a:p>
            <a:pPr>
              <a:buFontTx/>
              <a:buChar char="-"/>
            </a:pPr>
            <a:r>
              <a:rPr lang="lv-LV" sz="2000" dirty="0"/>
              <a:t>Pēc un atbilstoši funkcionēšanas novērtējumam</a:t>
            </a:r>
          </a:p>
          <a:p>
            <a:pPr>
              <a:buFontTx/>
              <a:buChar char="-"/>
            </a:pPr>
            <a:r>
              <a:rPr lang="lv-LV" sz="2000" dirty="0"/>
              <a:t>Veselības stāvokļa stabilizācija – drudzis, skaidra medikamentozā terapija, šķidruma uzņemšana un izdale u.t.t.</a:t>
            </a:r>
          </a:p>
          <a:p>
            <a:pPr>
              <a:buFontTx/>
              <a:buChar char="-"/>
            </a:pPr>
            <a:r>
              <a:rPr lang="lv-LV" sz="2000" dirty="0"/>
              <a:t>Pacienta motivācija un fiziskās/garīgās spējas dalībai aktīvai rehabilitācijai</a:t>
            </a:r>
          </a:p>
          <a:p>
            <a:r>
              <a:rPr lang="lv-LV" b="1" dirty="0"/>
              <a:t>Akūtā rehabilitācija </a:t>
            </a:r>
            <a:r>
              <a:rPr lang="lv-LV" dirty="0"/>
              <a:t>– </a:t>
            </a:r>
            <a:r>
              <a:rPr lang="lv-LV" sz="2800" b="1" dirty="0">
                <a:solidFill>
                  <a:srgbClr val="820000"/>
                </a:solidFill>
              </a:rPr>
              <a:t>pēc ārstēšanas protokola!</a:t>
            </a:r>
          </a:p>
          <a:p>
            <a:endParaRPr lang="lv-LV" sz="2000" dirty="0">
              <a:solidFill>
                <a:srgbClr val="820000"/>
              </a:solidFill>
            </a:endParaRPr>
          </a:p>
          <a:p>
            <a:endParaRPr lang="lv-LV" sz="2000" dirty="0">
              <a:solidFill>
                <a:srgbClr val="820000"/>
              </a:solidFill>
            </a:endParaRPr>
          </a:p>
          <a:p>
            <a:endParaRPr lang="lv-LV" sz="2000" dirty="0">
              <a:solidFill>
                <a:srgbClr val="820000"/>
              </a:solidFill>
            </a:endParaRPr>
          </a:p>
          <a:p>
            <a:endParaRPr lang="en-US" sz="2000" dirty="0">
              <a:solidFill>
                <a:srgbClr val="820000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24C04AB1-0CEC-47F1-99D2-815A2A05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uzsākšana akūtu slimību gadījumā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85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31A39D-3806-4DE4-942D-74E4D8968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Akūtā rehabilitācija slimnīcā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109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8E80D7A6-ED8C-4501-92C5-74557AA4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/>
          <a:p>
            <a:r>
              <a:rPr lang="lv-LV" b="1" dirty="0"/>
              <a:t>Komplikāciju mazināšana</a:t>
            </a:r>
          </a:p>
          <a:p>
            <a:r>
              <a:rPr lang="lv-LV" b="1" dirty="0"/>
              <a:t>Ārstēšanas laiku īsināšana</a:t>
            </a:r>
          </a:p>
          <a:p>
            <a:r>
              <a:rPr lang="lv-LV" b="1" dirty="0"/>
              <a:t>Ārstniecības funkcionālo rezultātu uzlabošana </a:t>
            </a:r>
            <a:r>
              <a:rPr lang="lv-LV" dirty="0"/>
              <a:t>– </a:t>
            </a:r>
            <a:r>
              <a:rPr lang="lv-LV" sz="2000" dirty="0"/>
              <a:t>invaliditāte, ātra atgriešanās darbā un mācībās, ģimenes dzīve, vaļasprieki u.tml.</a:t>
            </a:r>
          </a:p>
          <a:p>
            <a:endParaRPr lang="lv-LV" sz="2000" dirty="0"/>
          </a:p>
          <a:p>
            <a:endParaRPr lang="lv-LV" sz="2000" dirty="0"/>
          </a:p>
          <a:p>
            <a:endParaRPr lang="lv-LV" sz="2000" dirty="0"/>
          </a:p>
          <a:p>
            <a:endParaRPr lang="en-US" sz="20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8697CEA-AC58-4971-8EE7-3B6015A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Akūtās rehabilitācijas uzdevumi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8042F-C150-4B39-B21B-20B8C519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9048"/>
            <a:ext cx="2269695" cy="292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AttÄlu rezultÄti vaicÄjumam âÄ¶emeru vannasâ">
            <a:extLst>
              <a:ext uri="{FF2B5EF4-FFF2-40B4-BE49-F238E27FC236}">
                <a16:creationId xmlns:a16="http://schemas.microsoft.com/office/drawing/2014/main" id="{0AE2A1BA-B0A6-4CA8-8947-B86AFED2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45249"/>
            <a:ext cx="1637157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64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56E30CCD-8994-4C03-BB61-6A492C1B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Klasifikācija - nacionāla līmeņa jautājums</a:t>
            </a:r>
          </a:p>
          <a:p>
            <a:r>
              <a:rPr lang="lv-LV" b="1" dirty="0" err="1"/>
              <a:t>Multiprofesionālā</a:t>
            </a:r>
            <a:r>
              <a:rPr lang="lv-LV" b="1" dirty="0"/>
              <a:t> un </a:t>
            </a:r>
            <a:r>
              <a:rPr lang="lv-LV" b="1" dirty="0" err="1"/>
              <a:t>multidisciplinārā</a:t>
            </a:r>
            <a:r>
              <a:rPr lang="lv-LV" b="1" dirty="0"/>
              <a:t> veidā</a:t>
            </a:r>
          </a:p>
          <a:p>
            <a:r>
              <a:rPr lang="lv-LV" b="1" dirty="0"/>
              <a:t>Akūtās rehabilitācijas organizācija </a:t>
            </a:r>
            <a:r>
              <a:rPr lang="lv-LV" b="1" dirty="0" err="1"/>
              <a:t>daudzprofila</a:t>
            </a:r>
            <a:r>
              <a:rPr lang="lv-LV" b="1" dirty="0"/>
              <a:t> slimnīcā</a:t>
            </a:r>
          </a:p>
          <a:p>
            <a:pPr>
              <a:buFontTx/>
              <a:buChar char="-"/>
            </a:pPr>
            <a:r>
              <a:rPr lang="lv-LV" sz="2000" dirty="0"/>
              <a:t>Kā specializētas ārstēšanas sadaļa</a:t>
            </a:r>
          </a:p>
          <a:p>
            <a:pPr>
              <a:buFontTx/>
              <a:buChar char="-"/>
            </a:pPr>
            <a:r>
              <a:rPr lang="lv-LV" sz="2000" dirty="0"/>
              <a:t>Slimnīcas rehabilitācijas dienesta </a:t>
            </a:r>
            <a:r>
              <a:rPr lang="lv-LV" sz="2000" b="1" dirty="0">
                <a:solidFill>
                  <a:srgbClr val="C00000"/>
                </a:solidFill>
              </a:rPr>
              <a:t>Mobilās rehabilitācijas vienības </a:t>
            </a:r>
            <a:r>
              <a:rPr lang="lv-LV" sz="2000" dirty="0"/>
              <a:t>t.sk. izmantojot Rehabilitācijas dienesta telpas un aprīkojumu</a:t>
            </a:r>
          </a:p>
          <a:p>
            <a:pPr>
              <a:buFontTx/>
              <a:buChar char="-"/>
            </a:pPr>
            <a:r>
              <a:rPr lang="lv-LV" sz="2000" dirty="0"/>
              <a:t>Akūtas jeb agrīnās </a:t>
            </a:r>
            <a:r>
              <a:rPr lang="lv-LV" sz="2000" dirty="0" err="1"/>
              <a:t>subakūtās</a:t>
            </a:r>
            <a:r>
              <a:rPr lang="lv-LV" sz="2000" dirty="0"/>
              <a:t> rehabilitācijas gultas – ārstējošais ārsts FRM ārsts</a:t>
            </a:r>
          </a:p>
          <a:p>
            <a:pPr>
              <a:buFontTx/>
              <a:buChar char="-"/>
            </a:pPr>
            <a:r>
              <a:rPr lang="lv-LV" sz="2000" dirty="0"/>
              <a:t>Ļoti agrīna pārvešana uz specializētu rehabilitācijas akūtas/</a:t>
            </a:r>
            <a:r>
              <a:rPr lang="lv-LV" sz="2000" dirty="0" err="1"/>
              <a:t>subakūtas</a:t>
            </a:r>
            <a:r>
              <a:rPr lang="lv-LV" sz="2000" dirty="0"/>
              <a:t> rehabilitācijas centru</a:t>
            </a:r>
          </a:p>
          <a:p>
            <a:pPr>
              <a:buFontTx/>
              <a:buChar char="-"/>
            </a:pPr>
            <a:endParaRPr lang="lv-LV" dirty="0"/>
          </a:p>
          <a:p>
            <a:pPr>
              <a:buFontTx/>
              <a:buChar char="-"/>
            </a:pPr>
            <a:endParaRPr lang="lv-LV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DB9ABA41-4803-4913-88E9-9145129D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Akūtās rehabilitācijas organizācija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3663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3FB608FE-CC18-4666-82F3-B290FE9EC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r>
              <a:rPr lang="lv-LV" b="1" dirty="0"/>
              <a:t>FRM ārsts </a:t>
            </a:r>
          </a:p>
          <a:p>
            <a:pPr>
              <a:buFontTx/>
              <a:buChar char="-"/>
            </a:pPr>
            <a:r>
              <a:rPr lang="lv-LV" sz="2000" dirty="0"/>
              <a:t>Specializētās gultās kā konsultants </a:t>
            </a:r>
          </a:p>
          <a:p>
            <a:pPr>
              <a:buFontTx/>
              <a:buChar char="-"/>
            </a:pPr>
            <a:r>
              <a:rPr lang="lv-LV" sz="2000" dirty="0"/>
              <a:t>Rehabilitācijas gultās kā ārstējošais ārsts</a:t>
            </a:r>
          </a:p>
          <a:p>
            <a:r>
              <a:rPr lang="lv-LV" b="1" dirty="0"/>
              <a:t>Funkcionālie speciālisti </a:t>
            </a:r>
            <a:r>
              <a:rPr lang="lv-LV" dirty="0"/>
              <a:t>– </a:t>
            </a:r>
            <a:r>
              <a:rPr lang="lv-LV" sz="2000" dirty="0"/>
              <a:t>Fizioterapeiti, </a:t>
            </a:r>
            <a:r>
              <a:rPr lang="lv-LV" sz="2000" dirty="0" err="1"/>
              <a:t>Ergoterapeiti</a:t>
            </a:r>
            <a:r>
              <a:rPr lang="lv-LV" sz="2000" dirty="0"/>
              <a:t>, </a:t>
            </a:r>
            <a:r>
              <a:rPr lang="lv-LV" sz="2000" dirty="0" err="1"/>
              <a:t>Audiologpēdi</a:t>
            </a:r>
            <a:r>
              <a:rPr lang="lv-LV" sz="2000" dirty="0"/>
              <a:t>, Tehniskie ortopēdi</a:t>
            </a:r>
          </a:p>
          <a:p>
            <a:r>
              <a:rPr lang="lv-LV" b="1" dirty="0"/>
              <a:t>Māsas </a:t>
            </a:r>
            <a:r>
              <a:rPr lang="lv-LV" sz="2000" dirty="0"/>
              <a:t>– rehabilitācijas stacionāra gultās</a:t>
            </a:r>
            <a:endParaRPr lang="lv-LV" b="1" dirty="0"/>
          </a:p>
          <a:p>
            <a:r>
              <a:rPr lang="lv-LV" b="1" dirty="0"/>
              <a:t>Papildus piesaistāmie rehabilitācijas speciālisti </a:t>
            </a:r>
            <a:r>
              <a:rPr lang="lv-LV" dirty="0"/>
              <a:t>– </a:t>
            </a:r>
            <a:r>
              <a:rPr lang="lv-LV" sz="2000" dirty="0"/>
              <a:t>Veselības psihologi, Sociālie darbinieki, Uztura speciālisti u.c.</a:t>
            </a:r>
          </a:p>
          <a:p>
            <a:endParaRPr lang="lv-LV" sz="2000" dirty="0"/>
          </a:p>
          <a:p>
            <a:endParaRPr lang="lv-LV" sz="2000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542911BA-0AC9-4F5F-ADEA-9097B8B1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Akūtās rehabilitācijas organizācija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94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FD5CDF39-195B-47D1-AF92-8A81907E2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Funkcionēšanas novērtēšana </a:t>
            </a:r>
            <a:r>
              <a:rPr lang="lv-LV" dirty="0"/>
              <a:t>– </a:t>
            </a:r>
            <a:r>
              <a:rPr lang="lv-LV" sz="2000" dirty="0"/>
              <a:t>rehabilitācijas procesa laikā (prognoze!) un šo etapu pabeidzot</a:t>
            </a:r>
          </a:p>
          <a:p>
            <a:r>
              <a:rPr lang="lv-LV" dirty="0"/>
              <a:t>Rehabilitācijas intensitāte</a:t>
            </a:r>
          </a:p>
          <a:p>
            <a:pPr>
              <a:buFontTx/>
              <a:buChar char="-"/>
            </a:pPr>
            <a:r>
              <a:rPr lang="lv-LV" dirty="0"/>
              <a:t>Reanimācijas nodaļā - </a:t>
            </a:r>
            <a:r>
              <a:rPr lang="lv-LV" b="1" dirty="0">
                <a:solidFill>
                  <a:srgbClr val="820000"/>
                </a:solidFill>
              </a:rPr>
              <a:t>o,5-1,o </a:t>
            </a:r>
            <a:r>
              <a:rPr lang="lv-LV" dirty="0">
                <a:solidFill>
                  <a:srgbClr val="820000"/>
                </a:solidFill>
              </a:rPr>
              <a:t>stundas dienā/ 7 dienas nedēļā</a:t>
            </a:r>
          </a:p>
          <a:p>
            <a:pPr>
              <a:buFontTx/>
              <a:buChar char="-"/>
            </a:pPr>
            <a:r>
              <a:rPr lang="lv-LV" dirty="0"/>
              <a:t>Specializētas vai rehabilitācijas nodaļas gultās – </a:t>
            </a:r>
            <a:r>
              <a:rPr lang="lv-LV" sz="2000" dirty="0">
                <a:solidFill>
                  <a:srgbClr val="820000"/>
                </a:solidFill>
              </a:rPr>
              <a:t>līdz </a:t>
            </a:r>
            <a:r>
              <a:rPr lang="lv-LV" sz="2000" b="1" dirty="0">
                <a:solidFill>
                  <a:srgbClr val="820000"/>
                </a:solidFill>
              </a:rPr>
              <a:t>2,o-3,o </a:t>
            </a:r>
            <a:r>
              <a:rPr lang="lv-LV" sz="2000" dirty="0">
                <a:solidFill>
                  <a:srgbClr val="820000"/>
                </a:solidFill>
              </a:rPr>
              <a:t>stundas dienā/ 5-6 dienas nedēļā</a:t>
            </a:r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792E058-F6C9-4802-9363-AECC752D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Akūtās rehabilitācijas organizācija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D25638-4E6A-46C2-A040-04DF493E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674"/>
            <a:ext cx="2736304" cy="2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96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2DCE3EAA-B204-4B73-9A72-690E981B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Esošā situācija</a:t>
            </a:r>
          </a:p>
          <a:p>
            <a:pPr>
              <a:buFontTx/>
              <a:buChar char="-"/>
            </a:pPr>
            <a:r>
              <a:rPr lang="lv-LV" sz="2000" dirty="0"/>
              <a:t>Insulta vienībās - gandrīz 20 gadus, kā obligāta prasība viens gads</a:t>
            </a:r>
          </a:p>
          <a:p>
            <a:pPr>
              <a:buFontTx/>
              <a:buChar char="-"/>
            </a:pPr>
            <a:r>
              <a:rPr lang="lv-LV" sz="2000" dirty="0"/>
              <a:t>Atsevišķās specializētās nodaļās ilgstoši</a:t>
            </a:r>
          </a:p>
          <a:p>
            <a:pPr>
              <a:buFontTx/>
              <a:buChar char="-"/>
            </a:pPr>
            <a:r>
              <a:rPr lang="lv-LV" sz="2000" dirty="0"/>
              <a:t>Slimnīcu Reanimācijas nodaļās- dažās- gandrīz 5-10 gadus</a:t>
            </a:r>
          </a:p>
          <a:p>
            <a:pPr>
              <a:buFontTx/>
              <a:buChar char="-"/>
            </a:pPr>
            <a:r>
              <a:rPr lang="lv-LV" sz="2000" dirty="0"/>
              <a:t>No š.g. – akūtās ārstēšanas pakalpojumu ietvaros</a:t>
            </a:r>
          </a:p>
          <a:p>
            <a:pPr>
              <a:buFontTx/>
              <a:buChar char="-"/>
            </a:pPr>
            <a:r>
              <a:rPr lang="lv-LV" sz="2000" dirty="0"/>
              <a:t>No nākošā gada – kā obligāta prasība universitātes un reģionālajām slimnīcām (Plāns!!)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05E08C9C-031F-4CA8-98DB-DCF97F99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Akūtās rehabilitācijas organizācija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73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745A227-7086-4179-B657-5F20407BD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Specializēts rehabilitācijas aprīkojums Reanimācijas nodaļā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663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CEE2D025-EB40-46B5-AD4A-6EAC4D4D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Starptautiskās funkcionēšanas klasifikācijas (SFK) </a:t>
            </a:r>
            <a:r>
              <a:rPr lang="lv-LV" dirty="0"/>
              <a:t>mērķis ir nodrošināt vienotu un standartizētu valodu un veselības un ar veselību saistītu stāvokļu aprakstīšanai, t</a:t>
            </a:r>
            <a:r>
              <a:rPr lang="en-US" dirty="0"/>
              <a:t>ā </a:t>
            </a:r>
            <a:r>
              <a:rPr lang="en-US" dirty="0" err="1"/>
              <a:t>raksturo</a:t>
            </a:r>
            <a:r>
              <a:rPr lang="en-US" dirty="0"/>
              <a:t> </a:t>
            </a:r>
            <a:r>
              <a:rPr lang="en-US" b="1" dirty="0" err="1"/>
              <a:t>veselības</a:t>
            </a:r>
            <a:r>
              <a:rPr lang="en-US" b="1" dirty="0"/>
              <a:t> </a:t>
            </a:r>
            <a:r>
              <a:rPr lang="en-US" b="1" dirty="0" err="1"/>
              <a:t>komponentes</a:t>
            </a:r>
            <a:r>
              <a:rPr lang="en-US" b="1" dirty="0"/>
              <a:t> </a:t>
            </a:r>
            <a:r>
              <a:rPr lang="en-US" dirty="0"/>
              <a:t>un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b="1" dirty="0" err="1"/>
              <a:t>veselību</a:t>
            </a:r>
            <a:r>
              <a:rPr lang="en-US" b="1" dirty="0"/>
              <a:t> </a:t>
            </a:r>
            <a:r>
              <a:rPr lang="en-US" b="1" dirty="0" err="1"/>
              <a:t>saistītas</a:t>
            </a:r>
            <a:r>
              <a:rPr lang="en-US" b="1" dirty="0"/>
              <a:t> </a:t>
            </a:r>
            <a:r>
              <a:rPr lang="en-US" b="1" dirty="0" err="1"/>
              <a:t>labklājības</a:t>
            </a:r>
            <a:r>
              <a:rPr lang="en-US" b="1" dirty="0"/>
              <a:t> </a:t>
            </a:r>
            <a:r>
              <a:rPr lang="en-US" b="1" dirty="0" err="1"/>
              <a:t>komponentes</a:t>
            </a:r>
            <a:r>
              <a:rPr lang="en-US" b="1" dirty="0"/>
              <a:t> </a:t>
            </a:r>
            <a:r>
              <a:rPr lang="lv-LV" dirty="0"/>
              <a:t>- </a:t>
            </a:r>
            <a:r>
              <a:rPr lang="en-US" dirty="0" err="1"/>
              <a:t>tādas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izglītība</a:t>
            </a:r>
            <a:r>
              <a:rPr lang="en-US" dirty="0"/>
              <a:t> un </a:t>
            </a:r>
            <a:r>
              <a:rPr lang="en-US" dirty="0" err="1"/>
              <a:t>darbs</a:t>
            </a:r>
            <a:endParaRPr lang="lv-LV" dirty="0"/>
          </a:p>
          <a:p>
            <a:r>
              <a:rPr lang="lv-LV" dirty="0"/>
              <a:t>(SFK) sistemātiski grupē dažādus </a:t>
            </a:r>
            <a:r>
              <a:rPr lang="lv-LV" u="sng" dirty="0"/>
              <a:t>domēnus i</a:t>
            </a:r>
            <a:r>
              <a:rPr lang="lv-LV" dirty="0"/>
              <a:t>ndivīdam </a:t>
            </a:r>
            <a:r>
              <a:rPr lang="lv-LV" b="1" dirty="0"/>
              <a:t>ar noteiktu veselības stāvokli </a:t>
            </a:r>
            <a:r>
              <a:rPr lang="lv-LV" dirty="0"/>
              <a:t>(piemēram, ko persona, kurai ir slimība vai traucējums, dara vai spēj darīt)</a:t>
            </a:r>
          </a:p>
          <a:p>
            <a:r>
              <a:rPr lang="lv-LV" b="1" dirty="0"/>
              <a:t>Funkcionēšana </a:t>
            </a:r>
            <a:r>
              <a:rPr lang="lv-LV" dirty="0"/>
              <a:t>ir visaptverošs termins, kas ietver </a:t>
            </a:r>
            <a:r>
              <a:rPr lang="lv-LV" b="1" dirty="0"/>
              <a:t>ķermeņa funkcijas, aktivitātes un dalību</a:t>
            </a:r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F42F7558-EC6A-4700-8053-DB1CB767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Starptautiskā funkcionēšanas klasifikācija (SFK)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4613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Mazināt ‘roku darbu’ rehabilitācijas procesa laikā</a:t>
            </a:r>
          </a:p>
          <a:p>
            <a:r>
              <a:rPr lang="lv-LV" b="1" dirty="0"/>
              <a:t>Celt rehabilitācijas procesa kvalitāti</a:t>
            </a:r>
          </a:p>
          <a:p>
            <a:r>
              <a:rPr lang="lv-LV" b="1" dirty="0"/>
              <a:t>Nodrošināt objektīvu un nedarbietilpīgu  funkcionēšanas novērtējuma un rehabilitācijas procesu raksturojošo datu savākšanu un ievadi datu bāzēs tālākai analīzei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Uzdevumi</a:t>
            </a:r>
          </a:p>
        </p:txBody>
      </p:sp>
    </p:spTree>
    <p:extLst>
      <p:ext uri="{BB962C8B-B14F-4D97-AF65-F5344CB8AC3E}">
        <p14:creationId xmlns:p14="http://schemas.microsoft.com/office/powerpoint/2010/main" val="1878127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62252B9-AECD-4726-8C0C-702AD196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Nodrošināt pacientu </a:t>
            </a:r>
            <a:r>
              <a:rPr lang="lv-LV" b="1" dirty="0" err="1"/>
              <a:t>vertikalizāciju</a:t>
            </a:r>
            <a:r>
              <a:rPr lang="lv-LV" b="1" dirty="0"/>
              <a:t> intensīvas ārstēšanas laikā, neizmantojot speciālas </a:t>
            </a:r>
            <a:r>
              <a:rPr lang="lv-LV" b="1" dirty="0" err="1"/>
              <a:t>vertikalizācijas</a:t>
            </a:r>
            <a:r>
              <a:rPr lang="lv-LV" b="1" dirty="0"/>
              <a:t> iekārtas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F0743306-F42F-49D8-AA0A-8D499623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3" y="214290"/>
            <a:ext cx="8035257" cy="1071562"/>
          </a:xfrm>
        </p:spPr>
        <p:txBody>
          <a:bodyPr/>
          <a:lstStyle/>
          <a:p>
            <a:r>
              <a:rPr lang="lv-LV" b="1" dirty="0"/>
              <a:t>Reanimācijas gultas ar </a:t>
            </a:r>
            <a:r>
              <a:rPr lang="lv-LV" b="1" dirty="0" err="1"/>
              <a:t>vertikalizācijas</a:t>
            </a:r>
            <a:r>
              <a:rPr lang="lv-LV" b="1" dirty="0"/>
              <a:t> funkciju</a:t>
            </a:r>
            <a:br>
              <a:rPr lang="en-US" dirty="0"/>
            </a:br>
            <a:endParaRPr lang="en-US" dirty="0"/>
          </a:p>
        </p:txBody>
      </p:sp>
      <p:pic>
        <p:nvPicPr>
          <p:cNvPr id="4" name="Attēls 3" descr="intensive care bed / medical / electric / height-adjustable">
            <a:extLst>
              <a:ext uri="{FF2B5EF4-FFF2-40B4-BE49-F238E27FC236}">
                <a16:creationId xmlns:a16="http://schemas.microsoft.com/office/drawing/2014/main" id="{5D70B7E4-B666-4B4F-9ACD-511E50B7EA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258444" cy="425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4" descr="medical bed / electric / verticalization / 1-section">
            <a:extLst>
              <a:ext uri="{FF2B5EF4-FFF2-40B4-BE49-F238E27FC236}">
                <a16:creationId xmlns:a16="http://schemas.microsoft.com/office/drawing/2014/main" id="{D6CAEC74-DFDA-411E-A42C-8F9F52430E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924944"/>
            <a:ext cx="3331214" cy="319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32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63C0BFD5-3850-4636-A5BD-E51521E23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Nodrošināt iespēju vienlaicīgai pacienta </a:t>
            </a:r>
            <a:r>
              <a:rPr lang="lv-LV" b="1" dirty="0" err="1"/>
              <a:t>vertikalizācijai</a:t>
            </a:r>
            <a:r>
              <a:rPr lang="lv-LV" b="1" dirty="0"/>
              <a:t> un </a:t>
            </a:r>
            <a:r>
              <a:rPr lang="lv-LV" b="1" dirty="0" err="1"/>
              <a:t>datorkontrolētai</a:t>
            </a:r>
            <a:r>
              <a:rPr lang="lv-LV" b="1" dirty="0"/>
              <a:t> atbalstoša </a:t>
            </a:r>
            <a:r>
              <a:rPr lang="lv-LV" b="1" dirty="0" err="1"/>
              <a:t>velotrenažiera</a:t>
            </a:r>
            <a:r>
              <a:rPr lang="lv-LV" b="1" dirty="0"/>
              <a:t>  izmantošanai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565B7857-D97F-469C-ACC4-A6513604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/>
              <a:t>Vertikalizācijas</a:t>
            </a:r>
            <a:r>
              <a:rPr lang="lv-LV" b="1" dirty="0"/>
              <a:t> iekārta ar datorizētu ‘atbalstošu’ </a:t>
            </a:r>
            <a:r>
              <a:rPr lang="lv-LV" b="1" dirty="0" err="1"/>
              <a:t>velotrenažiera</a:t>
            </a:r>
            <a:r>
              <a:rPr lang="lv-LV" b="1" dirty="0"/>
              <a:t> funkciju </a:t>
            </a:r>
            <a:endParaRPr lang="en-US" b="1" dirty="0"/>
          </a:p>
        </p:txBody>
      </p:sp>
      <p:pic>
        <p:nvPicPr>
          <p:cNvPr id="5" name="Attēls 4" descr="https://static.hocoma.com/wp-content/uploads/2016/08/Erigo-Pro-2.png?x31500">
            <a:extLst>
              <a:ext uri="{FF2B5EF4-FFF2-40B4-BE49-F238E27FC236}">
                <a16:creationId xmlns:a16="http://schemas.microsoft.com/office/drawing/2014/main" id="{74A4E85A-089A-4342-AED4-ED10989F04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4699992" cy="3673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14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A30FC089-31C0-48A6-8FDB-13DB6FE94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1037779"/>
            <a:ext cx="7786743" cy="4714875"/>
          </a:xfrm>
        </p:spPr>
        <p:txBody>
          <a:bodyPr/>
          <a:lstStyle/>
          <a:p>
            <a:r>
              <a:rPr lang="lv-LV" b="1" dirty="0"/>
              <a:t>Vibrācijas iekārtas (vibrācijas vestes) atklepošanas veicināšanai</a:t>
            </a:r>
          </a:p>
          <a:p>
            <a:r>
              <a:rPr lang="lv-LV" b="1" dirty="0"/>
              <a:t>Atklepošanu veicinoši sūkņi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19B3B6EC-CACF-404E-A73F-1209819E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Klepus </a:t>
            </a:r>
            <a:r>
              <a:rPr lang="lv-LV" b="1" dirty="0" err="1"/>
              <a:t>asistences</a:t>
            </a:r>
            <a:r>
              <a:rPr lang="lv-LV" b="1" dirty="0"/>
              <a:t> iekārtas</a:t>
            </a:r>
            <a:endParaRPr lang="en-US" b="1" dirty="0"/>
          </a:p>
        </p:txBody>
      </p:sp>
      <p:pic>
        <p:nvPicPr>
          <p:cNvPr id="1028" name="Picture 4" descr="AttÄlu rezultÄti vaicÄjumam âhill rom vestâ">
            <a:extLst>
              <a:ext uri="{FF2B5EF4-FFF2-40B4-BE49-F238E27FC236}">
                <a16:creationId xmlns:a16="http://schemas.microsoft.com/office/drawing/2014/main" id="{B448FAD3-44C3-4811-B018-97CD0DEE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9" y="3376437"/>
            <a:ext cx="451980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ttēls 9" descr="https://images.philips.com/is/image/philipsconsumer/7abaad7c7ec74f98accba77c0148c24f?$jpglarge$&amp;bgc=ffffff&amp;wid=498&amp;hei=280">
            <a:extLst>
              <a:ext uri="{FF2B5EF4-FFF2-40B4-BE49-F238E27FC236}">
                <a16:creationId xmlns:a16="http://schemas.microsoft.com/office/drawing/2014/main" id="{B2F54795-F5F1-4073-8861-FC72B98216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62" y="3376437"/>
            <a:ext cx="474345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76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E4042392-59AA-4C08-AAF3-2AC791D9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/>
          <a:p>
            <a:r>
              <a:rPr lang="lv-LV" b="1" dirty="0"/>
              <a:t>Kompresijas iekārta apakšējām ekstremitātēm </a:t>
            </a:r>
            <a:r>
              <a:rPr lang="lv-LV" b="1" dirty="0" err="1"/>
              <a:t>trombembolijas</a:t>
            </a:r>
            <a:r>
              <a:rPr lang="lv-LV" b="1" dirty="0"/>
              <a:t> radīto komplikāciju profilaksei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AF4EA746-8857-4332-B3E7-75DF61F6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Intermitējošās kompresijas terapijas iekārta</a:t>
            </a:r>
            <a:endParaRPr lang="en-US" b="1" dirty="0"/>
          </a:p>
        </p:txBody>
      </p:sp>
      <p:pic>
        <p:nvPicPr>
          <p:cNvPr id="2050" name="Picture 2" descr="DVT 2600 legs">
            <a:extLst>
              <a:ext uri="{FF2B5EF4-FFF2-40B4-BE49-F238E27FC236}">
                <a16:creationId xmlns:a16="http://schemas.microsoft.com/office/drawing/2014/main" id="{D35A773F-0CEB-490E-AD6B-27E7818B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4" y="2492896"/>
            <a:ext cx="4698166" cy="29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VT 2600 machine">
            <a:extLst>
              <a:ext uri="{FF2B5EF4-FFF2-40B4-BE49-F238E27FC236}">
                <a16:creationId xmlns:a16="http://schemas.microsoft.com/office/drawing/2014/main" id="{A6A861C3-BD2B-4A13-A652-3EA93D33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60" y="4334736"/>
            <a:ext cx="3397736" cy="21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21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4BC6031A-745C-4316-B68D-9B31F6BF9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r>
              <a:rPr lang="lv-LV" b="1" dirty="0"/>
              <a:t>Ierīce </a:t>
            </a:r>
            <a:r>
              <a:rPr lang="lv-LV" b="1" dirty="0" err="1"/>
              <a:t>imobilitātes</a:t>
            </a:r>
            <a:r>
              <a:rPr lang="lv-LV" b="1" dirty="0"/>
              <a:t> radīto seku mazināšanai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9627855A-3073-49E6-8020-92608F7B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3" y="214290"/>
            <a:ext cx="7786743" cy="1486518"/>
          </a:xfrm>
        </p:spPr>
        <p:txBody>
          <a:bodyPr/>
          <a:lstStyle/>
          <a:p>
            <a:r>
              <a:rPr lang="lv-LV" b="1" dirty="0"/>
              <a:t>Aktīvo/pasīvo augšējo un apakšējo ekstremitāšu kustību trenažieris guļošiem pacientiem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Attēls 3" descr="SaistÄ«ts attÄls">
            <a:extLst>
              <a:ext uri="{FF2B5EF4-FFF2-40B4-BE49-F238E27FC236}">
                <a16:creationId xmlns:a16="http://schemas.microsoft.com/office/drawing/2014/main" id="{1E60BC75-1895-4862-88C8-4A5459C411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312146" cy="335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4" descr="AttÄlu rezultÄti vaicÄjumam âmotomed viva intensive careâ">
            <a:extLst>
              <a:ext uri="{FF2B5EF4-FFF2-40B4-BE49-F238E27FC236}">
                <a16:creationId xmlns:a16="http://schemas.microsoft.com/office/drawing/2014/main" id="{88E06C24-EA9D-4BC5-8363-D583E0D83A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30754"/>
            <a:ext cx="3448050" cy="193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 descr="SaistÄ«ts attÄls">
            <a:extLst>
              <a:ext uri="{FF2B5EF4-FFF2-40B4-BE49-F238E27FC236}">
                <a16:creationId xmlns:a16="http://schemas.microsoft.com/office/drawing/2014/main" id="{20C6231F-D90B-4ADC-8FE4-A5ACC84F21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2924175" cy="167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407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6ABFFE38-25D5-4C3F-B47F-324EB6A63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Diskusijas turpināšana par minimālā/ maksimālā saraksta precizēšanu – funkcionālie speciālisti, citu specialitāšu ārsti, slimnīcu administratori u.c.</a:t>
            </a:r>
          </a:p>
          <a:p>
            <a:r>
              <a:rPr lang="lv-LV" b="1" dirty="0"/>
              <a:t>Iesaistīto rehabilitācijas speciālistu akceptēts projekts universitātes un reģionālajām slimnīcām</a:t>
            </a:r>
          </a:p>
          <a:p>
            <a:r>
              <a:rPr lang="lv-LV" b="1" dirty="0"/>
              <a:t>Priekšlikumi Veselības ministrijai un Saeimas Sociālo un darba lietu komisijai</a:t>
            </a:r>
          </a:p>
          <a:p>
            <a:endParaRPr lang="lv-LV" b="1" dirty="0"/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AFBC394A-A509-4774-811B-9F72EE78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214290"/>
            <a:ext cx="8424936" cy="1071562"/>
          </a:xfrm>
        </p:spPr>
        <p:txBody>
          <a:bodyPr/>
          <a:lstStyle/>
          <a:p>
            <a:r>
              <a:rPr lang="lv-LV" b="1" dirty="0"/>
              <a:t>Plānotās aktivitātes akūtās rehabilitācijas aprīkojuma nodrošināšanā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2181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56A6CD3-0DA8-4A39-8F53-D3DC71105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Citas rehabilitācijas aktualitātes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776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58CADB08-5475-47F7-9951-332C9B14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28750"/>
            <a:ext cx="8064896" cy="4714875"/>
          </a:xfrm>
        </p:spPr>
        <p:txBody>
          <a:bodyPr/>
          <a:lstStyle/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Rehabilitācija ir Rehabilitācijas medicīna, Terapijas un </a:t>
            </a:r>
            <a:r>
              <a:rPr lang="lv-LV" b="1" dirty="0" err="1"/>
              <a:t>Palīgtehnoloģijas</a:t>
            </a:r>
            <a:r>
              <a:rPr lang="lv-LV" b="1" dirty="0"/>
              <a:t> – </a:t>
            </a:r>
            <a:r>
              <a:rPr lang="lv-LV" dirty="0"/>
              <a:t>pēc </a:t>
            </a:r>
            <a:r>
              <a:rPr lang="lv-LV" i="1" dirty="0"/>
              <a:t>WHO</a:t>
            </a:r>
          </a:p>
          <a:p>
            <a:endParaRPr lang="lv-LV" i="1" dirty="0"/>
          </a:p>
          <a:p>
            <a:endParaRPr lang="lv-LV" i="1" dirty="0"/>
          </a:p>
          <a:p>
            <a:endParaRPr lang="lv-LV" i="1" dirty="0"/>
          </a:p>
          <a:p>
            <a:endParaRPr lang="lv-LV" i="1" dirty="0"/>
          </a:p>
          <a:p>
            <a:endParaRPr lang="lv-LV" i="1" dirty="0"/>
          </a:p>
          <a:p>
            <a:pPr marL="0" indent="0">
              <a:buNone/>
            </a:pPr>
            <a:endParaRPr lang="lv-LV" b="1" i="1" dirty="0"/>
          </a:p>
          <a:p>
            <a:endParaRPr lang="lv-LV" b="1" dirty="0"/>
          </a:p>
          <a:p>
            <a:endParaRPr lang="lv-LV" b="1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AC9CC91D-1B3B-4E9A-ABB2-ECC5202F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aktualitātes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6D40C8-0BFA-4395-B6CC-85FAF34E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7" y="2532545"/>
            <a:ext cx="2644526" cy="15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9F8C10C-0684-42C2-8BDB-D44AE52D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06" y="3374755"/>
            <a:ext cx="1960605" cy="15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Saistīts attēls">
            <a:extLst>
              <a:ext uri="{FF2B5EF4-FFF2-40B4-BE49-F238E27FC236}">
                <a16:creationId xmlns:a16="http://schemas.microsoft.com/office/drawing/2014/main" id="{C7A147A7-A0B6-4BE8-BC81-E1BEEF96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36" y="3373576"/>
            <a:ext cx="1340413" cy="18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BD219-60EE-4B24-ACB1-B327AD76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52" y="4901178"/>
            <a:ext cx="3784191" cy="18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52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E057404F-3D96-4614-B9CB-FB311F9CC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Rehabilitācijas mērķi                                             Dalības līmenī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Mobilās IT ierīces personas -                                  vides mijiedarbības                                      </a:t>
            </a:r>
            <a:r>
              <a:rPr lang="lv-LV" b="1" dirty="0" err="1"/>
              <a:t>monitorēšanai</a:t>
            </a:r>
            <a:r>
              <a:rPr lang="lv-LV" b="1" dirty="0"/>
              <a:t> un vadīšanai,</a:t>
            </a:r>
          </a:p>
          <a:p>
            <a:pPr marL="0" indent="0">
              <a:buNone/>
            </a:pPr>
            <a:r>
              <a:rPr lang="lv-LV" b="1" dirty="0"/>
              <a:t>   </a:t>
            </a:r>
            <a:r>
              <a:rPr lang="lv-LV" b="1" dirty="0" err="1"/>
              <a:t>telerehabilitācija</a:t>
            </a:r>
            <a:endParaRPr lang="lv-LV" b="1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F1A5A159-B74A-44CB-BCB6-FD2480DF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aktualitātes</a:t>
            </a:r>
            <a:endParaRPr lang="en-US" dirty="0"/>
          </a:p>
        </p:txBody>
      </p:sp>
      <p:pic>
        <p:nvPicPr>
          <p:cNvPr id="4" name="Picture 2" descr="AttÄlu rezultÄti vaicÄjumam âParticipation environement picturesâ">
            <a:extLst>
              <a:ext uri="{FF2B5EF4-FFF2-40B4-BE49-F238E27FC236}">
                <a16:creationId xmlns:a16="http://schemas.microsoft.com/office/drawing/2014/main" id="{9444C796-F8E5-433D-B2F6-41B28DDF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2263"/>
            <a:ext cx="3768819" cy="23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 descr="AttÄlu rezultÄti vaicÄjumam âmobile Apple picturesâ">
            <a:extLst>
              <a:ext uri="{FF2B5EF4-FFF2-40B4-BE49-F238E27FC236}">
                <a16:creationId xmlns:a16="http://schemas.microsoft.com/office/drawing/2014/main" id="{B82D7039-3230-4BC6-9D9A-27AF7CF2E6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653136"/>
            <a:ext cx="2919838" cy="177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12799442-98B0-4D13-A2B9-EB5BB172134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7" y="2276872"/>
            <a:ext cx="230425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419872" y="1905002"/>
            <a:ext cx="34504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Veselības stāvoklis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lv-LV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traucējums/ slimība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8076" y="3865566"/>
            <a:ext cx="2463404" cy="73025"/>
            <a:chOff x="2334" y="2435"/>
            <a:chExt cx="2069" cy="46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3893" y="2435"/>
              <a:ext cx="510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V="1">
              <a:off x="2334" y="2478"/>
              <a:ext cx="509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2870" y="452438"/>
            <a:ext cx="862846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lv-LV" sz="3200" b="1" dirty="0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Starptautiskā funkcionēšanas     </a:t>
            </a:r>
          </a:p>
          <a:p>
            <a:pPr algn="ctr">
              <a:defRPr/>
            </a:pPr>
            <a:r>
              <a:rPr lang="lv-LV" sz="3200" b="1" dirty="0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klasifikācija (SFK)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47814" y="4645031"/>
            <a:ext cx="7493794" cy="1895477"/>
            <a:chOff x="340" y="2946"/>
            <a:chExt cx="6294" cy="1194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2376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189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376" y="3330"/>
              <a:ext cx="1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491" y="3159"/>
              <a:ext cx="35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340" y="3500"/>
              <a:ext cx="2780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Vides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lv-LV" sz="2400" dirty="0">
                  <a:solidFill>
                    <a:srgbClr val="000000"/>
                  </a:solidFill>
                </a:rPr>
                <a:t>(Veicinoši/ierobežojoši</a:t>
              </a:r>
              <a:r>
                <a:rPr lang="lv-LV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3663" y="3450"/>
              <a:ext cx="2971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Personas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Veicinoši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ierobežojoši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261" y="294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491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5032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9943" y="2849570"/>
            <a:ext cx="8254313" cy="1943100"/>
            <a:chOff x="66" y="1754"/>
            <a:chExt cx="5729" cy="1224"/>
          </a:xfrm>
        </p:grpSpPr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66" y="2168"/>
              <a:ext cx="5729" cy="810"/>
              <a:chOff x="66" y="2168"/>
              <a:chExt cx="5729" cy="810"/>
            </a:xfrm>
          </p:grpSpPr>
          <p:sp>
            <p:nvSpPr>
              <p:cNvPr id="26643" name="Text Box 19"/>
              <p:cNvSpPr txBox="1">
                <a:spLocks noChangeArrowheads="1"/>
              </p:cNvSpPr>
              <p:nvPr/>
            </p:nvSpPr>
            <p:spPr bwMode="auto">
              <a:xfrm>
                <a:off x="66" y="2222"/>
                <a:ext cx="2183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Ķermeņa funkcija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&amp;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stru</a:t>
                </a: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k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ū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r</a:t>
                </a: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a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Bojājums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6644" name="Text Box 20"/>
              <p:cNvSpPr txBox="1">
                <a:spLocks noChangeArrowheads="1"/>
              </p:cNvSpPr>
              <p:nvPr/>
            </p:nvSpPr>
            <p:spPr bwMode="auto">
              <a:xfrm>
                <a:off x="2245" y="2168"/>
                <a:ext cx="203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A</a:t>
                </a: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k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tivit</a:t>
                </a: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āte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s</a:t>
                </a: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 </a:t>
                </a:r>
              </a:p>
            </p:txBody>
          </p:sp>
          <p:sp>
            <p:nvSpPr>
              <p:cNvPr id="26645" name="Text Box 21"/>
              <p:cNvSpPr txBox="1">
                <a:spLocks noChangeArrowheads="1"/>
              </p:cNvSpPr>
              <p:nvPr/>
            </p:nvSpPr>
            <p:spPr bwMode="auto">
              <a:xfrm>
                <a:off x="4189" y="2222"/>
                <a:ext cx="1606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Līdzdalība</a:t>
                </a:r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</p:txBody>
          </p:sp>
        </p:grpSp>
        <p:grpSp>
          <p:nvGrpSpPr>
            <p:cNvPr id="10250" name="Group 22"/>
            <p:cNvGrpSpPr>
              <a:grpSpLocks/>
            </p:cNvGrpSpPr>
            <p:nvPr/>
          </p:nvGrpSpPr>
          <p:grpSpPr bwMode="auto">
            <a:xfrm>
              <a:off x="1491" y="1754"/>
              <a:ext cx="3541" cy="426"/>
              <a:chOff x="1491" y="1754"/>
              <a:chExt cx="3541" cy="426"/>
            </a:xfrm>
          </p:grpSpPr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35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3261" y="1754"/>
                <a:ext cx="0" cy="4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>
                <a:off x="5032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28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F7FFE8C6-D959-4704-8C08-94A07515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Digitālās roku un kāju protēzes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Robot tehnoloģijas Terapiju nodrošināšanā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8989C4B-5308-4D15-B17C-86C5F961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Rehabilitācijas aktualitātes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E63069-C7BA-42DE-A1B3-E3FCB46B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14" y="4996798"/>
            <a:ext cx="2163045" cy="142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16BDE71-4AAC-4E52-AF98-010292D4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22500"/>
            <a:ext cx="2252861" cy="15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B987A29-54C7-46F4-9EB8-6ABF2D23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3" y="2466960"/>
            <a:ext cx="2448272" cy="163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94ED132-9FF1-423F-88A3-2CE27FCE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45" y="2420140"/>
            <a:ext cx="2623828" cy="166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ttēls 7" descr="woman playing soccer with genium">
            <a:extLst>
              <a:ext uri="{FF2B5EF4-FFF2-40B4-BE49-F238E27FC236}">
                <a16:creationId xmlns:a16="http://schemas.microsoft.com/office/drawing/2014/main" id="{17D88BDF-05CD-41AF-9D38-8F5E426C67E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07" y="1741619"/>
            <a:ext cx="2314947" cy="2343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382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C89688-05F3-42CB-8BDE-7EAED0CC3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Ārstniecības sociālie mērķi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2991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Invaliditāte – </a:t>
            </a:r>
            <a:r>
              <a:rPr lang="lv-LV" b="1" i="1" dirty="0" err="1"/>
              <a:t>disability</a:t>
            </a:r>
            <a:endParaRPr lang="lv-LV" b="1" i="1" dirty="0"/>
          </a:p>
          <a:p>
            <a:r>
              <a:rPr lang="lv-LV" b="1" dirty="0"/>
              <a:t>Invaliditātes statuss</a:t>
            </a:r>
          </a:p>
          <a:p>
            <a:r>
              <a:rPr lang="lv-LV" b="1" dirty="0"/>
              <a:t>Darbnespēja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Ārstniecības sociālie mērķi</a:t>
            </a: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206"/>
            <a:ext cx="36147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pPr marL="0" indent="0">
              <a:buNone/>
            </a:pPr>
            <a:endParaRPr lang="lv-LV" sz="2800" b="1" dirty="0"/>
          </a:p>
          <a:p>
            <a:pPr marL="0" indent="0">
              <a:buNone/>
            </a:pPr>
            <a:r>
              <a:rPr lang="lv-LV" sz="2800" b="1" dirty="0"/>
              <a:t>Ārstniecības iznākums akūtas medicīniskas situācijas gadījumā</a:t>
            </a:r>
          </a:p>
          <a:p>
            <a:pPr marL="0" indent="0">
              <a:buNone/>
            </a:pPr>
            <a:r>
              <a:rPr lang="lv-LV" b="1" dirty="0"/>
              <a:t>1.Pacienta nāve</a:t>
            </a:r>
          </a:p>
          <a:p>
            <a:pPr marL="0" indent="0">
              <a:buNone/>
            </a:pPr>
            <a:endParaRPr lang="lv-LV" sz="800" b="1" dirty="0"/>
          </a:p>
          <a:p>
            <a:pPr marL="0" indent="0">
              <a:buNone/>
            </a:pPr>
            <a:r>
              <a:rPr lang="lv-LV" b="1" dirty="0"/>
              <a:t>2.Pacients izdzīvo</a:t>
            </a:r>
          </a:p>
          <a:p>
            <a:pPr marL="0" indent="0">
              <a:buNone/>
            </a:pPr>
            <a:r>
              <a:rPr lang="lv-LV" dirty="0">
                <a:solidFill>
                  <a:srgbClr val="820000"/>
                </a:solidFill>
              </a:rPr>
              <a:t>2.1.Pacients atgriežas savā sociālajā lomā</a:t>
            </a:r>
          </a:p>
          <a:p>
            <a:pPr marL="0" indent="0">
              <a:buNone/>
            </a:pPr>
            <a:r>
              <a:rPr lang="lv-LV" dirty="0">
                <a:solidFill>
                  <a:srgbClr val="820000"/>
                </a:solidFill>
              </a:rPr>
              <a:t>2.2.Pacients daļēji atgriežas savā sociālajā lomā</a:t>
            </a:r>
          </a:p>
          <a:p>
            <a:pPr marL="0" indent="0">
              <a:buNone/>
            </a:pPr>
            <a:r>
              <a:rPr lang="lv-LV" dirty="0">
                <a:solidFill>
                  <a:srgbClr val="820000"/>
                </a:solidFill>
              </a:rPr>
              <a:t>2.3.Pacients savā sociālajā lomā neatgriežas</a:t>
            </a:r>
          </a:p>
          <a:p>
            <a:pPr marL="0" indent="0">
              <a:buNone/>
            </a:pPr>
            <a:r>
              <a:rPr lang="lv-LV" dirty="0">
                <a:solidFill>
                  <a:srgbClr val="820000"/>
                </a:solidFill>
              </a:rPr>
              <a:t>2.4. Pacientam ir nepieciešama paliatīvā palīdzība</a:t>
            </a:r>
          </a:p>
          <a:p>
            <a:pPr marL="0" indent="0">
              <a:buNone/>
            </a:pPr>
            <a:endParaRPr lang="lv-LV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lv-LV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6743" cy="1071562"/>
          </a:xfrm>
        </p:spPr>
        <p:txBody>
          <a:bodyPr/>
          <a:lstStyle/>
          <a:p>
            <a:r>
              <a:rPr lang="lv-LV" b="1" dirty="0"/>
              <a:t>Ārstniecības sociālie mērķi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34156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/>
              <a:t>Funkcionēšanas ierobežojumu novērtēšana</a:t>
            </a:r>
          </a:p>
          <a:p>
            <a:pPr marL="342900" indent="-342900">
              <a:buFontTx/>
              <a:buChar char="-"/>
            </a:pPr>
            <a:r>
              <a:rPr lang="lv-LV" dirty="0"/>
              <a:t>Invaliditātes draudi</a:t>
            </a:r>
          </a:p>
          <a:p>
            <a:pPr marL="342900" indent="-342900">
              <a:buFontTx/>
              <a:buChar char="-"/>
            </a:pPr>
            <a:r>
              <a:rPr lang="lv-LV" dirty="0"/>
              <a:t>Pārejošā darbnespējas ekspertīze</a:t>
            </a:r>
          </a:p>
          <a:p>
            <a:pPr marL="342900" indent="-342900">
              <a:buFontTx/>
              <a:buChar char="-"/>
            </a:pPr>
            <a:r>
              <a:rPr lang="lv-LV" dirty="0"/>
              <a:t>Atlase rehabilitācijai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v-LV" b="1" dirty="0"/>
            </a:br>
            <a:r>
              <a:rPr lang="lv-LV" b="1" dirty="0"/>
              <a:t>Pacients atgriežas savā </a:t>
            </a:r>
            <a:br>
              <a:rPr lang="lv-LV" b="1" dirty="0"/>
            </a:br>
            <a:r>
              <a:rPr lang="lv-LV" b="1" dirty="0"/>
              <a:t>sociālajā lomā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4" y="3933056"/>
            <a:ext cx="361189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846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Funkcionēšanas ierobežojumu novērtēšana</a:t>
            </a:r>
          </a:p>
          <a:p>
            <a:pPr marL="0" indent="0">
              <a:buNone/>
            </a:pPr>
            <a:r>
              <a:rPr lang="lv-LV" sz="2000" dirty="0"/>
              <a:t>-Invaliditātes draudi, prognozējama invaliditāte</a:t>
            </a:r>
          </a:p>
          <a:p>
            <a:pPr marL="0" indent="0">
              <a:buNone/>
            </a:pPr>
            <a:r>
              <a:rPr lang="lv-LV" sz="2000" dirty="0"/>
              <a:t>-Pārejošā darbnespējas ekspertīze</a:t>
            </a:r>
          </a:p>
          <a:p>
            <a:pPr marL="0" indent="0">
              <a:buNone/>
            </a:pPr>
            <a:r>
              <a:rPr lang="lv-LV" sz="2000" dirty="0"/>
              <a:t>-Atlase rehabilitācijai</a:t>
            </a:r>
          </a:p>
          <a:p>
            <a:pPr marL="0" indent="0">
              <a:buNone/>
            </a:pPr>
            <a:r>
              <a:rPr lang="lv-LV" sz="2000" dirty="0"/>
              <a:t>-Atlase īslaicīgai medicīniskai aprūpei</a:t>
            </a:r>
          </a:p>
          <a:p>
            <a:pPr marL="0" indent="0">
              <a:buNone/>
            </a:pPr>
            <a:r>
              <a:rPr lang="lv-LV" sz="2000" dirty="0"/>
              <a:t>-</a:t>
            </a:r>
            <a:r>
              <a:rPr lang="lv-LV" sz="2000" dirty="0" err="1"/>
              <a:t>Palīgtehnoloģiju</a:t>
            </a:r>
            <a:r>
              <a:rPr lang="lv-LV" sz="2000" dirty="0"/>
              <a:t> izvēle</a:t>
            </a:r>
          </a:p>
          <a:p>
            <a:pPr marL="0" indent="0">
              <a:buNone/>
            </a:pPr>
            <a:r>
              <a:rPr lang="lv-LV" sz="2000" dirty="0"/>
              <a:t>-Atlase </a:t>
            </a:r>
            <a:r>
              <a:rPr lang="lv-LV" sz="2000" dirty="0" err="1"/>
              <a:t>arodrehabilitācijai</a:t>
            </a:r>
            <a:endParaRPr lang="lv-LV" sz="2000" dirty="0"/>
          </a:p>
          <a:p>
            <a:pPr marL="0" indent="0">
              <a:buNone/>
            </a:pPr>
            <a:r>
              <a:rPr lang="lv-LV" sz="2000" dirty="0"/>
              <a:t>-Vides adaptācija</a:t>
            </a:r>
          </a:p>
          <a:p>
            <a:pPr marL="0" indent="0">
              <a:buNone/>
            </a:pPr>
            <a:r>
              <a:rPr lang="lv-LV" sz="2000" dirty="0"/>
              <a:t>-</a:t>
            </a:r>
            <a:r>
              <a:rPr lang="lv-LV" sz="2000" dirty="0" err="1"/>
              <a:t>Asistences</a:t>
            </a:r>
            <a:r>
              <a:rPr lang="lv-LV" sz="2000" dirty="0"/>
              <a:t> nepieciešamība</a:t>
            </a:r>
          </a:p>
          <a:p>
            <a:pPr marL="0" indent="0">
              <a:buNone/>
            </a:pPr>
            <a:r>
              <a:rPr lang="lv-LV" sz="2000" dirty="0"/>
              <a:t>-Transporta atbalsts</a:t>
            </a:r>
          </a:p>
          <a:p>
            <a:pPr marL="0" indent="0">
              <a:buNone/>
            </a:pPr>
            <a:r>
              <a:rPr lang="lv-LV" sz="2000" dirty="0"/>
              <a:t>-Sociālās apdrošināšanas pabalsti</a:t>
            </a: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r>
              <a:rPr lang="lv-LV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 b="1" dirty="0">
                <a:solidFill>
                  <a:srgbClr val="820000"/>
                </a:solidFill>
              </a:rPr>
              <a:t>Pacients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daļēji</a:t>
            </a:r>
            <a:r>
              <a:rPr lang="lv-LV" b="1" dirty="0">
                <a:solidFill>
                  <a:srgbClr val="820000"/>
                </a:solidFill>
              </a:rPr>
              <a:t> atgriežas savā sociālajā lomā</a:t>
            </a:r>
            <a:br>
              <a:rPr lang="lv-LV" dirty="0">
                <a:solidFill>
                  <a:srgbClr val="FFFFFF">
                    <a:lumMod val="50000"/>
                  </a:srgbClr>
                </a:solidFill>
              </a:rPr>
            </a:b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6874"/>
            <a:ext cx="3902769" cy="292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38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4" y="2060848"/>
            <a:ext cx="7786743" cy="4082777"/>
          </a:xfrm>
        </p:spPr>
        <p:txBody>
          <a:bodyPr/>
          <a:lstStyle/>
          <a:p>
            <a:pPr marL="0" lvl="0" indent="0">
              <a:buNone/>
            </a:pPr>
            <a:endParaRPr lang="lv-LV" b="1" dirty="0"/>
          </a:p>
          <a:p>
            <a:pPr marL="0" lvl="0" indent="0">
              <a:buNone/>
            </a:pPr>
            <a:r>
              <a:rPr lang="lv-LV" b="1" dirty="0"/>
              <a:t>Funkcionēšanas ierobežojumu novērtēšana</a:t>
            </a:r>
          </a:p>
          <a:p>
            <a:pPr marL="0" lvl="0" indent="0">
              <a:buNone/>
            </a:pPr>
            <a:r>
              <a:rPr lang="lv-LV" sz="2000" dirty="0"/>
              <a:t>-Invaliditātes un darbnespējas ekspertīze</a:t>
            </a:r>
          </a:p>
          <a:p>
            <a:pPr marL="0" lvl="0" indent="0">
              <a:buNone/>
            </a:pPr>
            <a:r>
              <a:rPr lang="lv-LV" sz="2000" dirty="0"/>
              <a:t>-Atlase rehabilitācijai- funkcionēšanas stabilizēšanai</a:t>
            </a:r>
          </a:p>
          <a:p>
            <a:pPr marL="0" lvl="0" indent="0">
              <a:buNone/>
            </a:pPr>
            <a:r>
              <a:rPr lang="lv-LV" sz="2000" dirty="0"/>
              <a:t>-Atlase medicīniskai un sociālai  aprūpei</a:t>
            </a:r>
          </a:p>
          <a:p>
            <a:pPr marL="0" lvl="0" indent="0">
              <a:buNone/>
            </a:pPr>
            <a:r>
              <a:rPr lang="lv-LV" sz="2000" dirty="0"/>
              <a:t>-</a:t>
            </a:r>
            <a:r>
              <a:rPr lang="lv-LV" sz="2000" dirty="0" err="1"/>
              <a:t>Palīgtehnoloģiju</a:t>
            </a:r>
            <a:r>
              <a:rPr lang="lv-LV" sz="2000" dirty="0"/>
              <a:t> izvēle</a:t>
            </a:r>
          </a:p>
          <a:p>
            <a:pPr marL="0" lvl="0" indent="0">
              <a:buNone/>
            </a:pPr>
            <a:r>
              <a:rPr lang="lv-LV" sz="2000" dirty="0"/>
              <a:t>-Vides adaptācija</a:t>
            </a:r>
          </a:p>
          <a:p>
            <a:pPr marL="0" lvl="0" indent="0">
              <a:buNone/>
            </a:pPr>
            <a:r>
              <a:rPr lang="lv-LV" sz="2000" dirty="0"/>
              <a:t>-</a:t>
            </a:r>
            <a:r>
              <a:rPr lang="lv-LV" sz="2000" dirty="0" err="1"/>
              <a:t>Asistences</a:t>
            </a:r>
            <a:r>
              <a:rPr lang="lv-LV" sz="2000" dirty="0"/>
              <a:t> nepieciešamība</a:t>
            </a:r>
          </a:p>
          <a:p>
            <a:pPr marL="0" lvl="0" indent="0">
              <a:buNone/>
            </a:pPr>
            <a:r>
              <a:rPr lang="lv-LV" sz="2000" dirty="0"/>
              <a:t>-Transporta atbalsts</a:t>
            </a:r>
          </a:p>
          <a:p>
            <a:pPr marL="0" lvl="0" indent="0">
              <a:buNone/>
            </a:pPr>
            <a:r>
              <a:rPr lang="lv-LV" sz="2000" dirty="0"/>
              <a:t>-Sociālās apdrošināšanas pabalsti</a:t>
            </a:r>
          </a:p>
          <a:p>
            <a:pPr marL="0" lvl="0" indent="0">
              <a:buNone/>
            </a:pPr>
            <a:endParaRPr lang="lv-LV" sz="2000" dirty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lv-LV" sz="3600" b="1" dirty="0">
                <a:solidFill>
                  <a:srgbClr val="820000"/>
                </a:solidFill>
              </a:rPr>
            </a:br>
            <a:br>
              <a:rPr lang="lv-LV" sz="3600" b="1" dirty="0">
                <a:solidFill>
                  <a:srgbClr val="820000"/>
                </a:solidFill>
              </a:rPr>
            </a:br>
            <a:br>
              <a:rPr lang="lv-LV" sz="3600" b="1" dirty="0">
                <a:solidFill>
                  <a:srgbClr val="820000"/>
                </a:solidFill>
              </a:rPr>
            </a:br>
            <a:br>
              <a:rPr lang="lv-LV" sz="3600" b="1" dirty="0">
                <a:solidFill>
                  <a:srgbClr val="820000"/>
                </a:solidFill>
              </a:rPr>
            </a:br>
            <a:br>
              <a:rPr lang="lv-LV" sz="3600" b="1" dirty="0">
                <a:solidFill>
                  <a:srgbClr val="820000"/>
                </a:solidFill>
              </a:rPr>
            </a:br>
            <a:r>
              <a:rPr lang="lv-LV" sz="3600" b="1" dirty="0">
                <a:solidFill>
                  <a:srgbClr val="820000"/>
                </a:solidFill>
              </a:rPr>
              <a:t>Pacients savā sociālajā lomā </a:t>
            </a:r>
            <a:r>
              <a:rPr lang="lv-LV" sz="3600" b="1" dirty="0">
                <a:solidFill>
                  <a:schemeClr val="bg1">
                    <a:lumMod val="50000"/>
                  </a:schemeClr>
                </a:solidFill>
              </a:rPr>
              <a:t>neatgriežas</a:t>
            </a:r>
            <a:br>
              <a:rPr lang="lv-LV" sz="36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lv-LV" sz="36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lv-LV" sz="36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lv-LV" sz="2400" dirty="0">
                <a:solidFill>
                  <a:srgbClr val="820000"/>
                </a:solidFill>
              </a:rPr>
            </a:br>
            <a:br>
              <a:rPr lang="lv-LV" sz="2400" dirty="0">
                <a:solidFill>
                  <a:srgbClr val="820000"/>
                </a:solidFill>
              </a:rPr>
            </a:br>
            <a:br>
              <a:rPr lang="lv-LV" sz="2400" dirty="0">
                <a:solidFill>
                  <a:srgbClr val="820000"/>
                </a:solidFill>
              </a:rPr>
            </a:br>
            <a:br>
              <a:rPr lang="lv-LV" sz="2400" dirty="0">
                <a:solidFill>
                  <a:srgbClr val="820000"/>
                </a:solidFill>
              </a:rPr>
            </a:br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74" y="3789040"/>
            <a:ext cx="3420833" cy="256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296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lv-LV" b="1" dirty="0"/>
              <a:t>Funkcionēšanas ierobežojumu novērtēšana</a:t>
            </a:r>
          </a:p>
          <a:p>
            <a:pPr marL="0" lvl="0" indent="0">
              <a:buNone/>
            </a:pPr>
            <a:r>
              <a:rPr lang="lv-LV" sz="2000" dirty="0"/>
              <a:t>-Invaliditātes un darbnespējas ekspertīze</a:t>
            </a:r>
          </a:p>
          <a:p>
            <a:pPr marL="0" lvl="0" indent="0">
              <a:buNone/>
            </a:pPr>
            <a:r>
              <a:rPr lang="lv-LV" sz="2000" dirty="0"/>
              <a:t>-Atlases </a:t>
            </a:r>
            <a:r>
              <a:rPr lang="lv-LV" sz="2000" dirty="0" err="1"/>
              <a:t>paliatīvās</a:t>
            </a:r>
            <a:r>
              <a:rPr lang="lv-LV" sz="2000" dirty="0"/>
              <a:t> medicīnas aprūpei</a:t>
            </a:r>
          </a:p>
          <a:p>
            <a:pPr marL="0" lvl="0" indent="0">
              <a:buNone/>
            </a:pPr>
            <a:r>
              <a:rPr lang="lv-LV" sz="2000" dirty="0"/>
              <a:t>-Atlase medicīniskai un sociālai  aprūpei</a:t>
            </a:r>
          </a:p>
          <a:p>
            <a:pPr marL="0" lvl="0" indent="0">
              <a:buNone/>
            </a:pPr>
            <a:r>
              <a:rPr lang="lv-LV" sz="2000" dirty="0"/>
              <a:t>-</a:t>
            </a:r>
            <a:r>
              <a:rPr lang="lv-LV" sz="2000" dirty="0" err="1"/>
              <a:t>Palīgtehnoloģiju</a:t>
            </a:r>
            <a:r>
              <a:rPr lang="lv-LV" sz="2000" dirty="0"/>
              <a:t> izvēle</a:t>
            </a:r>
          </a:p>
          <a:p>
            <a:pPr marL="0" lvl="0" indent="0">
              <a:buNone/>
            </a:pPr>
            <a:r>
              <a:rPr lang="lv-LV" sz="2000" dirty="0"/>
              <a:t>-Vides adaptācija</a:t>
            </a:r>
          </a:p>
          <a:p>
            <a:pPr marL="0" lvl="0" indent="0">
              <a:buNone/>
            </a:pPr>
            <a:r>
              <a:rPr lang="lv-LV" sz="2000" dirty="0"/>
              <a:t>-</a:t>
            </a:r>
            <a:r>
              <a:rPr lang="lv-LV" sz="2000" dirty="0" err="1"/>
              <a:t>Asistences</a:t>
            </a:r>
            <a:r>
              <a:rPr lang="lv-LV" sz="2000" dirty="0"/>
              <a:t> nepieciešamība</a:t>
            </a:r>
          </a:p>
          <a:p>
            <a:pPr marL="0" lvl="0" indent="0">
              <a:buNone/>
            </a:pPr>
            <a:r>
              <a:rPr lang="lv-LV" sz="2000" dirty="0"/>
              <a:t>-Transporta atbalsts</a:t>
            </a:r>
          </a:p>
          <a:p>
            <a:pPr marL="0" lvl="0" indent="0">
              <a:buNone/>
            </a:pPr>
            <a:r>
              <a:rPr lang="lv-LV" sz="2000" dirty="0"/>
              <a:t>-Sociālās apdrošināšanas pabalsti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Pacientam ir nepieciešama </a:t>
            </a:r>
            <a:br>
              <a:rPr lang="lv-LV" b="1" dirty="0"/>
            </a:br>
            <a:r>
              <a:rPr lang="pt-BR" b="1" dirty="0"/>
              <a:t>paliatīvā palīdzība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883024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3" y="214290"/>
            <a:ext cx="7786743" cy="1486518"/>
          </a:xfrm>
        </p:spPr>
        <p:txBody>
          <a:bodyPr/>
          <a:lstStyle/>
          <a:p>
            <a:pPr marL="266700" lvl="0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lv-LV" sz="6000" b="1" dirty="0">
                <a:solidFill>
                  <a:srgbClr val="820000"/>
                </a:solidFill>
                <a:latin typeface="Corporate A"/>
                <a:ea typeface="Calibri"/>
                <a:cs typeface="Times New Roman"/>
              </a:rPr>
              <a:t> Paldies!</a:t>
            </a:r>
            <a:br>
              <a:rPr lang="ru-RU" sz="6000" b="1" dirty="0">
                <a:solidFill>
                  <a:srgbClr val="820000"/>
                </a:solidFill>
                <a:latin typeface="Corporate A"/>
                <a:ea typeface="Calibri"/>
                <a:cs typeface="Times New Roman"/>
              </a:rPr>
            </a:br>
            <a:endParaRPr lang="lv-LV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523287" cy="471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419872" y="1905002"/>
            <a:ext cx="34504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lv-LV" sz="2400" b="1" dirty="0">
                <a:solidFill>
                  <a:srgbClr val="002060"/>
                </a:solidFill>
              </a:rPr>
              <a:t>Veselības stāvoklis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lv-LV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traucējums/ slimība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8076" y="3865566"/>
            <a:ext cx="2463404" cy="73025"/>
            <a:chOff x="2334" y="2435"/>
            <a:chExt cx="2069" cy="46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3893" y="2435"/>
              <a:ext cx="510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V="1">
              <a:off x="2334" y="2478"/>
              <a:ext cx="509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2870" y="452438"/>
            <a:ext cx="862846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lv-LV" sz="3200" b="1" dirty="0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Starptautiskā funkcionēšanas klasifikācija </a:t>
            </a:r>
            <a:r>
              <a:rPr lang="lv-LV" sz="3600" b="1" dirty="0">
                <a:solidFill>
                  <a:srgbClr val="002060"/>
                </a:solidFill>
              </a:rPr>
              <a:t>Medicīna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47814" y="4645031"/>
            <a:ext cx="7493794" cy="1895477"/>
            <a:chOff x="340" y="2946"/>
            <a:chExt cx="6294" cy="1194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2376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189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376" y="3330"/>
              <a:ext cx="1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491" y="3159"/>
              <a:ext cx="35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340" y="3500"/>
              <a:ext cx="2780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Vides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lv-LV" sz="2400" dirty="0">
                  <a:solidFill>
                    <a:srgbClr val="000000"/>
                  </a:solidFill>
                </a:rPr>
                <a:t>(Veicinoši/ierobežojoši</a:t>
              </a:r>
              <a:r>
                <a:rPr lang="lv-LV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3663" y="3450"/>
              <a:ext cx="2971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</a:t>
              </a:r>
              <a:r>
                <a:rPr lang="lv-LV" sz="24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sonas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Veicinoši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ierobežojoši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261" y="294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491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5032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0816" y="2870997"/>
            <a:ext cx="8254313" cy="1943100"/>
            <a:chOff x="66" y="1754"/>
            <a:chExt cx="5729" cy="1224"/>
          </a:xfrm>
        </p:grpSpPr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66" y="2222"/>
              <a:ext cx="5729" cy="756"/>
              <a:chOff x="66" y="2222"/>
              <a:chExt cx="5729" cy="756"/>
            </a:xfrm>
          </p:grpSpPr>
          <p:sp>
            <p:nvSpPr>
              <p:cNvPr id="26643" name="Text Box 19"/>
              <p:cNvSpPr txBox="1">
                <a:spLocks noChangeArrowheads="1"/>
              </p:cNvSpPr>
              <p:nvPr/>
            </p:nvSpPr>
            <p:spPr bwMode="auto">
              <a:xfrm>
                <a:off x="66" y="2222"/>
                <a:ext cx="2183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rgbClr val="002060"/>
                    </a:solidFill>
                  </a:rPr>
                  <a:t>Ķermeņa funkcija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&amp;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stru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k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t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ū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r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Bojājums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6644" name="Text Box 20"/>
              <p:cNvSpPr txBox="1">
                <a:spLocks noChangeArrowheads="1"/>
              </p:cNvSpPr>
              <p:nvPr/>
            </p:nvSpPr>
            <p:spPr bwMode="auto">
              <a:xfrm>
                <a:off x="2128" y="2222"/>
                <a:ext cx="186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A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k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tivit</a:t>
                </a: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āte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s</a:t>
                </a:r>
                <a:endParaRPr lang="lv-LV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 </a:t>
                </a:r>
              </a:p>
            </p:txBody>
          </p:sp>
          <p:sp>
            <p:nvSpPr>
              <p:cNvPr id="26645" name="Text Box 21"/>
              <p:cNvSpPr txBox="1">
                <a:spLocks noChangeArrowheads="1"/>
              </p:cNvSpPr>
              <p:nvPr/>
            </p:nvSpPr>
            <p:spPr bwMode="auto">
              <a:xfrm>
                <a:off x="4189" y="2222"/>
                <a:ext cx="1606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chemeClr val="bg1">
                        <a:lumMod val="50000"/>
                      </a:schemeClr>
                    </a:solidFill>
                  </a:rPr>
                  <a:t>Līdzdalība</a:t>
                </a:r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</p:txBody>
          </p:sp>
        </p:grpSp>
        <p:grpSp>
          <p:nvGrpSpPr>
            <p:cNvPr id="10250" name="Group 22"/>
            <p:cNvGrpSpPr>
              <a:grpSpLocks/>
            </p:cNvGrpSpPr>
            <p:nvPr/>
          </p:nvGrpSpPr>
          <p:grpSpPr bwMode="auto">
            <a:xfrm>
              <a:off x="1491" y="1754"/>
              <a:ext cx="3541" cy="426"/>
              <a:chOff x="1491" y="1754"/>
              <a:chExt cx="3541" cy="426"/>
            </a:xfrm>
          </p:grpSpPr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35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3261" y="1754"/>
                <a:ext cx="0" cy="4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>
                <a:off x="5032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3" name="Donut 12"/>
          <p:cNvSpPr/>
          <p:nvPr/>
        </p:nvSpPr>
        <p:spPr>
          <a:xfrm rot="20209863">
            <a:off x="80560" y="2025831"/>
            <a:ext cx="7452578" cy="2366606"/>
          </a:xfrm>
          <a:prstGeom prst="donut">
            <a:avLst>
              <a:gd name="adj" fmla="val 491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73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419872" y="1905002"/>
            <a:ext cx="34504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lv-LV" sz="2400" b="1" dirty="0">
                <a:solidFill>
                  <a:srgbClr val="002060"/>
                </a:solidFill>
              </a:rPr>
              <a:t>Veselības stāvoklis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lv-LV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traucējums/ slimība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8076" y="3865566"/>
            <a:ext cx="2463404" cy="73025"/>
            <a:chOff x="2334" y="2435"/>
            <a:chExt cx="2069" cy="46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3893" y="2435"/>
              <a:ext cx="510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V="1">
              <a:off x="2334" y="2478"/>
              <a:ext cx="509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2870" y="452438"/>
            <a:ext cx="862846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lv-LV" sz="3200" b="1" dirty="0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Starptautiskā funkcionēšanas klasifikācija </a:t>
            </a:r>
            <a:r>
              <a:rPr lang="lv-LV" sz="3600" b="1" dirty="0">
                <a:solidFill>
                  <a:srgbClr val="002060"/>
                </a:solidFill>
              </a:rPr>
              <a:t>Medicīna/</a:t>
            </a:r>
            <a:r>
              <a:rPr lang="lv-LV" sz="3600" b="1" dirty="0">
                <a:solidFill>
                  <a:srgbClr val="C00000"/>
                </a:solidFill>
              </a:rPr>
              <a:t>Rehabilitācija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47814" y="4645031"/>
            <a:ext cx="7493794" cy="1895477"/>
            <a:chOff x="340" y="2946"/>
            <a:chExt cx="6294" cy="1194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2376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189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376" y="3330"/>
              <a:ext cx="1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491" y="3159"/>
              <a:ext cx="35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340" y="3500"/>
              <a:ext cx="2780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Vides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lv-LV" sz="2400" dirty="0">
                  <a:solidFill>
                    <a:srgbClr val="000000"/>
                  </a:solidFill>
                </a:rPr>
                <a:t>(Veicinoši/ierobežojoši</a:t>
              </a:r>
              <a:r>
                <a:rPr lang="lv-LV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3663" y="3450"/>
              <a:ext cx="2971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lv-LV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</a:t>
              </a:r>
              <a:r>
                <a:rPr lang="lv-LV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sonas faktori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Veicinoši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ierobežojoši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261" y="294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491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5032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lv-LV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0816" y="2870997"/>
            <a:ext cx="8254313" cy="1943100"/>
            <a:chOff x="66" y="1754"/>
            <a:chExt cx="5729" cy="1224"/>
          </a:xfrm>
        </p:grpSpPr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66" y="2222"/>
              <a:ext cx="5729" cy="756"/>
              <a:chOff x="66" y="2222"/>
              <a:chExt cx="5729" cy="756"/>
            </a:xfrm>
          </p:grpSpPr>
          <p:sp>
            <p:nvSpPr>
              <p:cNvPr id="26643" name="Text Box 19"/>
              <p:cNvSpPr txBox="1">
                <a:spLocks noChangeArrowheads="1"/>
              </p:cNvSpPr>
              <p:nvPr/>
            </p:nvSpPr>
            <p:spPr bwMode="auto">
              <a:xfrm>
                <a:off x="66" y="2222"/>
                <a:ext cx="2183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rgbClr val="002060"/>
                    </a:solidFill>
                  </a:rPr>
                  <a:t>Ķermeņa funkcija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&amp;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stru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k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t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ū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r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Bojājums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6644" name="Text Box 20"/>
              <p:cNvSpPr txBox="1">
                <a:spLocks noChangeArrowheads="1"/>
              </p:cNvSpPr>
              <p:nvPr/>
            </p:nvSpPr>
            <p:spPr bwMode="auto">
              <a:xfrm>
                <a:off x="2128" y="2222"/>
                <a:ext cx="186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A</a:t>
                </a:r>
                <a:r>
                  <a:rPr lang="lv-LV" sz="2400" b="1" dirty="0">
                    <a:solidFill>
                      <a:srgbClr val="002060"/>
                    </a:solidFill>
                  </a:rPr>
                  <a:t>k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tivit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āte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</a:t>
                </a:r>
                <a:endParaRPr lang="lv-LV" sz="2400" b="1" dirty="0">
                  <a:solidFill>
                    <a:srgbClr val="C00000"/>
                  </a:solidFill>
                </a:endParaRP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000000"/>
                    </a:solidFill>
                  </a:rPr>
                  <a:t>) </a:t>
                </a:r>
              </a:p>
            </p:txBody>
          </p:sp>
          <p:sp>
            <p:nvSpPr>
              <p:cNvPr id="26645" name="Text Box 21"/>
              <p:cNvSpPr txBox="1">
                <a:spLocks noChangeArrowheads="1"/>
              </p:cNvSpPr>
              <p:nvPr/>
            </p:nvSpPr>
            <p:spPr bwMode="auto">
              <a:xfrm>
                <a:off x="4189" y="2222"/>
                <a:ext cx="1606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2400" b="1" dirty="0">
                    <a:solidFill>
                      <a:srgbClr val="C00000"/>
                    </a:solidFill>
                  </a:rPr>
                  <a:t>Līdzdalība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algn="ctr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r>
                  <a:rPr lang="lv-LV" sz="2400" dirty="0">
                    <a:solidFill>
                      <a:srgbClr val="000000"/>
                    </a:solidFill>
                  </a:rPr>
                  <a:t>Ierobežojums</a:t>
                </a:r>
                <a:r>
                  <a:rPr lang="en-US" sz="2400" dirty="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</p:txBody>
          </p:sp>
        </p:grpSp>
        <p:grpSp>
          <p:nvGrpSpPr>
            <p:cNvPr id="10250" name="Group 22"/>
            <p:cNvGrpSpPr>
              <a:grpSpLocks/>
            </p:cNvGrpSpPr>
            <p:nvPr/>
          </p:nvGrpSpPr>
          <p:grpSpPr bwMode="auto">
            <a:xfrm>
              <a:off x="1491" y="1754"/>
              <a:ext cx="3541" cy="426"/>
              <a:chOff x="1491" y="1754"/>
              <a:chExt cx="3541" cy="426"/>
            </a:xfrm>
          </p:grpSpPr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35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3261" y="1754"/>
                <a:ext cx="0" cy="4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>
                <a:off x="1491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>
                <a:off x="5032" y="1967"/>
                <a:ext cx="0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lv-LV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2" name="Donut 11"/>
          <p:cNvSpPr/>
          <p:nvPr/>
        </p:nvSpPr>
        <p:spPr>
          <a:xfrm>
            <a:off x="827584" y="1412776"/>
            <a:ext cx="8214024" cy="5526187"/>
          </a:xfrm>
          <a:prstGeom prst="donut">
            <a:avLst>
              <a:gd name="adj" fmla="val 833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 rot="20209863">
            <a:off x="-184758" y="1926014"/>
            <a:ext cx="7452578" cy="2366606"/>
          </a:xfrm>
          <a:prstGeom prst="donut">
            <a:avLst>
              <a:gd name="adj" fmla="val 491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0159C55B-2F84-40ED-9224-6CA8B7600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3607913"/>
            <a:ext cx="4949725" cy="2535712"/>
          </a:xfrm>
        </p:spPr>
        <p:txBody>
          <a:bodyPr/>
          <a:lstStyle/>
          <a:p>
            <a:endParaRPr lang="lv-LV" sz="2800" b="1" dirty="0"/>
          </a:p>
          <a:p>
            <a:endParaRPr lang="lv-LV" sz="2000" b="1" dirty="0"/>
          </a:p>
          <a:p>
            <a:r>
              <a:rPr lang="lv-LV" b="1" dirty="0" err="1"/>
              <a:t>Biomedicīniska</a:t>
            </a:r>
            <a:r>
              <a:rPr lang="lv-LV" b="1" dirty="0"/>
              <a:t> pieeja</a:t>
            </a:r>
          </a:p>
          <a:p>
            <a:pPr>
              <a:buFontTx/>
              <a:buChar char="-"/>
            </a:pPr>
            <a:r>
              <a:rPr lang="lv-LV" sz="2000" b="1" dirty="0"/>
              <a:t>SSK-10</a:t>
            </a:r>
            <a:r>
              <a:rPr lang="lv-LV" sz="2000" dirty="0"/>
              <a:t> versija</a:t>
            </a:r>
          </a:p>
          <a:p>
            <a:r>
              <a:rPr lang="lv-LV" b="1" dirty="0" err="1"/>
              <a:t>Biopsihosociāla</a:t>
            </a:r>
            <a:r>
              <a:rPr lang="lv-LV" b="1" dirty="0"/>
              <a:t> pieeja</a:t>
            </a:r>
          </a:p>
          <a:p>
            <a:pPr>
              <a:buFontTx/>
              <a:buChar char="-"/>
            </a:pPr>
            <a:r>
              <a:rPr lang="lv-LV" sz="2000" b="1" dirty="0"/>
              <a:t>SFK</a:t>
            </a:r>
            <a:r>
              <a:rPr lang="lv-LV" sz="2000" dirty="0"/>
              <a:t> (2001)</a:t>
            </a:r>
          </a:p>
          <a:p>
            <a:pPr>
              <a:buFontTx/>
              <a:buChar char="-"/>
            </a:pPr>
            <a:r>
              <a:rPr lang="lv-LV" sz="2000" b="1" dirty="0"/>
              <a:t>SFK B&amp;J </a:t>
            </a:r>
            <a:r>
              <a:rPr lang="lv-LV" sz="2000" dirty="0"/>
              <a:t>(2003)</a:t>
            </a:r>
          </a:p>
          <a:p>
            <a:pPr>
              <a:buFontTx/>
              <a:buChar char="-"/>
            </a:pPr>
            <a:r>
              <a:rPr lang="lv-LV" sz="2000" b="1" dirty="0">
                <a:solidFill>
                  <a:srgbClr val="C00000"/>
                </a:solidFill>
              </a:rPr>
              <a:t>SSK-11 = SSK-10 + SFK</a:t>
            </a:r>
          </a:p>
          <a:p>
            <a:endParaRPr lang="lv-LV" sz="2000" b="1" dirty="0">
              <a:solidFill>
                <a:srgbClr val="C00000"/>
              </a:solidFill>
            </a:endParaRPr>
          </a:p>
          <a:p>
            <a:endParaRPr lang="lv-LV" sz="2000" b="1" dirty="0">
              <a:solidFill>
                <a:srgbClr val="C00000"/>
              </a:solidFill>
            </a:endParaRP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BBE91E47-16AF-454F-B6D3-5028516D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3" y="214290"/>
            <a:ext cx="7786743" cy="656364"/>
          </a:xfrm>
        </p:spPr>
        <p:txBody>
          <a:bodyPr/>
          <a:lstStyle/>
          <a:p>
            <a:r>
              <a:rPr lang="lv-LV" b="1" dirty="0"/>
              <a:t>WHO veselības klasifikācijas</a:t>
            </a:r>
            <a:endParaRPr lang="en-US" b="1" dirty="0"/>
          </a:p>
        </p:txBody>
      </p:sp>
      <p:pic>
        <p:nvPicPr>
          <p:cNvPr id="2050" name="Picture 2" descr="AttÄlu rezultÄti vaicÄjumam âicf bookâ">
            <a:extLst>
              <a:ext uri="{FF2B5EF4-FFF2-40B4-BE49-F238E27FC236}">
                <a16:creationId xmlns:a16="http://schemas.microsoft.com/office/drawing/2014/main" id="{4A747CE8-0FCE-482E-8225-B5DDFB22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8" y="4013309"/>
            <a:ext cx="1889418" cy="26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41cYxtcwUJL._SX349_BO1,204,203,200_.jpg">
            <a:extLst>
              <a:ext uri="{FF2B5EF4-FFF2-40B4-BE49-F238E27FC236}">
                <a16:creationId xmlns:a16="http://schemas.microsoft.com/office/drawing/2014/main" id="{02EC74C9-4EAE-4C59-A106-4940EBFB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37" y="3990065"/>
            <a:ext cx="1817410" cy="26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istÄ«ts attÄls">
            <a:extLst>
              <a:ext uri="{FF2B5EF4-FFF2-40B4-BE49-F238E27FC236}">
                <a16:creationId xmlns:a16="http://schemas.microsoft.com/office/drawing/2014/main" id="{5353ABD8-F23D-4604-8986-C645D27F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67" y="1271563"/>
            <a:ext cx="1826698" cy="25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ttÄlu rezultÄti vaicÄjumam âicf C&amp;Y book picturesâ">
            <a:extLst>
              <a:ext uri="{FF2B5EF4-FFF2-40B4-BE49-F238E27FC236}">
                <a16:creationId xmlns:a16="http://schemas.microsoft.com/office/drawing/2014/main" id="{9BE28A4E-7193-41F5-8B9B-84C16FDD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18" y="3998283"/>
            <a:ext cx="1817409" cy="2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75194719-6E08-452D-B5C8-332CE9247AC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67918" y="4365103"/>
            <a:ext cx="2309578" cy="17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14D07651-3C07-40D2-A640-9832AD0A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b="1" dirty="0"/>
          </a:p>
          <a:p>
            <a:r>
              <a:rPr lang="lv-LV" b="1" dirty="0"/>
              <a:t>Vairumam akūto pacientu, kam nepieciešama kopšana un māsu aprūpe</a:t>
            </a:r>
          </a:p>
          <a:p>
            <a:r>
              <a:rPr lang="lv-LV" b="1" dirty="0"/>
              <a:t>Funkcionēšanas ierobežojumi mazinās ārstēšanas laikā uzlabojoties pacienta veselības stāvoklim</a:t>
            </a:r>
          </a:p>
          <a:p>
            <a:r>
              <a:rPr lang="lv-LV" b="1" dirty="0"/>
              <a:t>Funkcionēšanas uzlabošanos veicina adekvāti rehabilitācijas pakalpojumi</a:t>
            </a:r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  <a:p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6251BFB9-BAFE-41B0-B199-286A1B4F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Funkcionāli ierobežoti pacienti slimnīcā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2824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RSU PPT prezentacijas forma bez joslas</Template>
  <TotalTime>5501</TotalTime>
  <Words>1867</Words>
  <Application>Microsoft Office PowerPoint</Application>
  <PresentationFormat>On-screen Show (4:3)</PresentationFormat>
  <Paragraphs>498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Corporate A</vt:lpstr>
      <vt:lpstr>Wingdings</vt:lpstr>
      <vt:lpstr>Blank Presentation</vt:lpstr>
      <vt:lpstr>Funkcionāli ierobežotu cilvēku veselības aprūpes organizācija</vt:lpstr>
      <vt:lpstr>Cilvēka funkcionēšana un tās ierobežojumi</vt:lpstr>
      <vt:lpstr>Funkcionēšana</vt:lpstr>
      <vt:lpstr>Starptautiskā funkcionēšanas klasifikācija (SFK)</vt:lpstr>
      <vt:lpstr>PowerPoint Presentation</vt:lpstr>
      <vt:lpstr>PowerPoint Presentation</vt:lpstr>
      <vt:lpstr>PowerPoint Presentation</vt:lpstr>
      <vt:lpstr>WHO veselības klasifikācijas</vt:lpstr>
      <vt:lpstr>Funkcionāli ierobežoti pacienti slimnīcā </vt:lpstr>
      <vt:lpstr>SFK</vt:lpstr>
      <vt:lpstr>REHABILITĀCIJA UN APRŪPE  </vt:lpstr>
      <vt:lpstr>PowerPoint Presentation</vt:lpstr>
      <vt:lpstr>Ārstniecība</vt:lpstr>
      <vt:lpstr>Rehabilitācijas mērķis – personas individuālā neatkarība</vt:lpstr>
      <vt:lpstr>Ārstniecības pasākumi  funkcionāli ierobežotiem pacientiem</vt:lpstr>
      <vt:lpstr>Rehabilitācijas process</vt:lpstr>
      <vt:lpstr>   Rehabilitācijas iedalījums veselības aprūpē    </vt:lpstr>
      <vt:lpstr>   Rehabilitācijas iedalījums veselības aprūpē    </vt:lpstr>
      <vt:lpstr>   Rehabilitācijas iedalījums veselības aprūpē    </vt:lpstr>
      <vt:lpstr>   Rehabilitācijas iedalījums veselības aprūpē    </vt:lpstr>
      <vt:lpstr>   Rehabilitācijas iedalījums veselības aprūpē    </vt:lpstr>
      <vt:lpstr>   Rehabilitācijas iedalījums veselības aprūpē    </vt:lpstr>
      <vt:lpstr>Rehabilitācijas iedalījums veselības aprūpē</vt:lpstr>
      <vt:lpstr>Rehabilitācijas iedalījums veselības aprūpē  </vt:lpstr>
      <vt:lpstr>Rehabilitācijas iedalījums veselības aprūpē  </vt:lpstr>
      <vt:lpstr>Rehabilitācijas komanda</vt:lpstr>
      <vt:lpstr>Rehabilitācijas intensitāte</vt:lpstr>
      <vt:lpstr>Rehabilitācijas pakalpojumu apmaksa</vt:lpstr>
      <vt:lpstr>Medicīniskās aprūpes pasākumu organizēšana</vt:lpstr>
      <vt:lpstr>Kad ir jāuzsāk rehabilitācija??</vt:lpstr>
      <vt:lpstr>Rehabilitācijas uzsākšana akūtu slimību gadījumā</vt:lpstr>
      <vt:lpstr>Rehabilitācijas uzsākšana akūtu slimību gadījumā</vt:lpstr>
      <vt:lpstr>Akūtā rehabilitācija slimnīcā</vt:lpstr>
      <vt:lpstr>Akūtās rehabilitācijas uzdevumi</vt:lpstr>
      <vt:lpstr>Akūtās rehabilitācijas organizācija</vt:lpstr>
      <vt:lpstr>Akūtās rehabilitācijas organizācija</vt:lpstr>
      <vt:lpstr>Akūtās rehabilitācijas organizācija</vt:lpstr>
      <vt:lpstr>Akūtās rehabilitācijas organizācija</vt:lpstr>
      <vt:lpstr>Specializēts rehabilitācijas aprīkojums Reanimācijas nodaļā</vt:lpstr>
      <vt:lpstr>Uzdevumi</vt:lpstr>
      <vt:lpstr>Reanimācijas gultas ar vertikalizācijas funkciju </vt:lpstr>
      <vt:lpstr>Vertikalizācijas iekārta ar datorizētu ‘atbalstošu’ velotrenažiera funkciju </vt:lpstr>
      <vt:lpstr>Klepus asistences iekārtas</vt:lpstr>
      <vt:lpstr>Intermitējošās kompresijas terapijas iekārta</vt:lpstr>
      <vt:lpstr>Aktīvo/pasīvo augšējo un apakšējo ekstremitāšu kustību trenažieris guļošiem pacientiem </vt:lpstr>
      <vt:lpstr>Plānotās aktivitātes akūtās rehabilitācijas aprīkojuma nodrošināšanā</vt:lpstr>
      <vt:lpstr>Citas rehabilitācijas aktualitātes</vt:lpstr>
      <vt:lpstr>Rehabilitācijas aktualitātes</vt:lpstr>
      <vt:lpstr>Rehabilitācijas aktualitātes</vt:lpstr>
      <vt:lpstr>Rehabilitācijas aktualitātes</vt:lpstr>
      <vt:lpstr>Ārstniecības sociālie mērķi</vt:lpstr>
      <vt:lpstr>Ārstniecības sociālie mērķi</vt:lpstr>
      <vt:lpstr>Ārstniecības sociālie mērķi</vt:lpstr>
      <vt:lpstr> Pacients atgriežas savā  sociālajā lomā</vt:lpstr>
      <vt:lpstr>Pacients daļēji atgriežas savā sociālajā lomā </vt:lpstr>
      <vt:lpstr>     Pacients savā sociālajā lomā neatgriežas       </vt:lpstr>
      <vt:lpstr>Pacientam ir nepieciešama  paliatīvā palīdzība</vt:lpstr>
      <vt:lpstr> Paldies! </vt:lpstr>
    </vt:vector>
  </TitlesOfParts>
  <Company>Riga Stradins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Rehabilitation</dc:title>
  <dc:creator>Diāna Novicka</dc:creator>
  <cp:lastModifiedBy>Inna Budovska</cp:lastModifiedBy>
  <cp:revision>218</cp:revision>
  <dcterms:created xsi:type="dcterms:W3CDTF">2012-03-20T11:57:18Z</dcterms:created>
  <dcterms:modified xsi:type="dcterms:W3CDTF">2019-04-24T13:37:43Z</dcterms:modified>
</cp:coreProperties>
</file>